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2" r:id="rId5"/>
    <p:sldId id="298" r:id="rId6"/>
    <p:sldId id="292" r:id="rId7"/>
    <p:sldId id="295" r:id="rId8"/>
    <p:sldId id="261" r:id="rId9"/>
    <p:sldId id="296" r:id="rId10"/>
    <p:sldId id="299" r:id="rId11"/>
    <p:sldId id="265" r:id="rId12"/>
    <p:sldId id="260" r:id="rId13"/>
    <p:sldId id="264" r:id="rId14"/>
    <p:sldId id="266" r:id="rId15"/>
    <p:sldId id="300" r:id="rId16"/>
  </p:sldIdLst>
  <p:sldSz cx="6858000" cy="9144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B5C904-8276-47C3-93F4-58479F95AF15}" v="40" dt="2025-04-03T19:42:05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6" autoAdjust="0"/>
    <p:restoredTop sz="92998" autoAdjust="0"/>
  </p:normalViewPr>
  <p:slideViewPr>
    <p:cSldViewPr>
      <p:cViewPr>
        <p:scale>
          <a:sx n="84" d="100"/>
          <a:sy n="84" d="100"/>
        </p:scale>
        <p:origin x="1368" y="-19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3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248"/>
    </p:cViewPr>
  </p:sorterViewPr>
  <p:notesViewPr>
    <p:cSldViewPr>
      <p:cViewPr varScale="1">
        <p:scale>
          <a:sx n="44" d="100"/>
          <a:sy n="44" d="100"/>
        </p:scale>
        <p:origin x="282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baker\Desktop\2024%20Data%20for%20report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baker\Desktop\2024%20Data%20for%20report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baker\Documents\Economic%20Development%20Alliance\EDA%20ANNUAL%20REPORTS\EDP%20Annual%20Reports%20DATA%20(Autosaved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baker\Desktop\QCEW%20ser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baker\Desktop\QCEW%20seri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baker\Desktop\ACS%20Comparison%205-year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baker\Desktop\QCEW%20seri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baker\Documents\NEW%20EconDevPartnership\EDP%20Marketing\Economic%20Development%20Overview%20Metrics%20(Autosaved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rbaker\Desktop\2024%20Data%20for%20report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Home Values in Bolivar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00562205808831"/>
          <c:y val="0.17171291847965955"/>
          <c:w val="0.69558952562166054"/>
          <c:h val="0.73456656459609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Housing!$J$82</c:f>
              <c:strCache>
                <c:ptCount val="1"/>
                <c:pt idx="0">
                  <c:v>  Less than $50,000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Housing!$K$82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D-4494-B29F-09E5B8782070}"/>
            </c:ext>
          </c:extLst>
        </c:ser>
        <c:ser>
          <c:idx val="1"/>
          <c:order val="1"/>
          <c:tx>
            <c:strRef>
              <c:f>Housing!$J$83</c:f>
              <c:strCache>
                <c:ptCount val="1"/>
                <c:pt idx="0">
                  <c:v>  $50,000 to $99,999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Housing!$K$83</c:f>
              <c:numCache>
                <c:formatCode>General</c:formatCode>
                <c:ptCount val="1"/>
                <c:pt idx="0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FD-4494-B29F-09E5B8782070}"/>
            </c:ext>
          </c:extLst>
        </c:ser>
        <c:ser>
          <c:idx val="2"/>
          <c:order val="2"/>
          <c:tx>
            <c:strRef>
              <c:f>Housing!$J$84</c:f>
              <c:strCache>
                <c:ptCount val="1"/>
                <c:pt idx="0">
                  <c:v>  $100,000 to $149,999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Housing!$K$84</c:f>
              <c:numCache>
                <c:formatCode>General</c:formatCode>
                <c:ptCount val="1"/>
                <c:pt idx="0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FD-4494-B29F-09E5B8782070}"/>
            </c:ext>
          </c:extLst>
        </c:ser>
        <c:ser>
          <c:idx val="3"/>
          <c:order val="3"/>
          <c:tx>
            <c:strRef>
              <c:f>Housing!$J$85</c:f>
              <c:strCache>
                <c:ptCount val="1"/>
                <c:pt idx="0">
                  <c:v>  $150,000 to $199,999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Housing!$K$85</c:f>
              <c:numCache>
                <c:formatCode>General</c:formatCode>
                <c:ptCount val="1"/>
                <c:pt idx="0">
                  <c:v>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FD-4494-B29F-09E5B8782070}"/>
            </c:ext>
          </c:extLst>
        </c:ser>
        <c:ser>
          <c:idx val="4"/>
          <c:order val="4"/>
          <c:tx>
            <c:strRef>
              <c:f>Housing!$J$86</c:f>
              <c:strCache>
                <c:ptCount val="1"/>
                <c:pt idx="0">
                  <c:v>  $200,000 to $299,999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Housing!$K$86</c:f>
              <c:numCache>
                <c:formatCode>General</c:formatCode>
                <c:ptCount val="1"/>
                <c:pt idx="0">
                  <c:v>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FD-4494-B29F-09E5B8782070}"/>
            </c:ext>
          </c:extLst>
        </c:ser>
        <c:ser>
          <c:idx val="5"/>
          <c:order val="5"/>
          <c:tx>
            <c:strRef>
              <c:f>Housing!$J$87</c:f>
              <c:strCache>
                <c:ptCount val="1"/>
                <c:pt idx="0">
                  <c:v>  $300,000 to $499,999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Housing!$K$87</c:f>
              <c:numCache>
                <c:formatCode>General</c:formatCode>
                <c:ptCount val="1"/>
                <c:pt idx="0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FD-4494-B29F-09E5B8782070}"/>
            </c:ext>
          </c:extLst>
        </c:ser>
        <c:ser>
          <c:idx val="6"/>
          <c:order val="6"/>
          <c:tx>
            <c:strRef>
              <c:f>Housing!$J$88</c:f>
              <c:strCache>
                <c:ptCount val="1"/>
                <c:pt idx="0">
                  <c:v>  $500,000 to $999,999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Housing!$K$88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FD-4494-B29F-09E5B8782070}"/>
            </c:ext>
          </c:extLst>
        </c:ser>
        <c:ser>
          <c:idx val="7"/>
          <c:order val="7"/>
          <c:tx>
            <c:strRef>
              <c:f>Housing!$J$89</c:f>
              <c:strCache>
                <c:ptCount val="1"/>
                <c:pt idx="0">
                  <c:v>  $1,000,000 or more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Housing!$K$89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FD-4494-B29F-09E5B8782070}"/>
            </c:ext>
          </c:extLst>
        </c:ser>
        <c:ser>
          <c:idx val="8"/>
          <c:order val="8"/>
          <c:tx>
            <c:strRef>
              <c:f>Housing!$J$90</c:f>
              <c:strCache>
                <c:ptCount val="1"/>
                <c:pt idx="0">
                  <c:v>  $2,000,000 or more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Housing!$K$90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FD-4494-B29F-09E5B87820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33750575"/>
        <c:axId val="712725391"/>
      </c:barChart>
      <c:catAx>
        <c:axId val="5337505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12725391"/>
        <c:crosses val="autoZero"/>
        <c:auto val="1"/>
        <c:lblAlgn val="ctr"/>
        <c:lblOffset val="100"/>
        <c:noMultiLvlLbl val="0"/>
      </c:catAx>
      <c:valAx>
        <c:axId val="712725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75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21833229323468281"/>
          <c:w val="0.2781414105656686"/>
          <c:h val="0.670761418155026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>
          <a:lumMod val="75000"/>
          <a:lumOff val="2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69601630563876"/>
          <c:y val="0.17824074074074073"/>
          <c:w val="0.53500527430201694"/>
          <c:h val="0.76358194808982205"/>
        </c:manualLayout>
      </c:layout>
      <c:pieChart>
        <c:varyColors val="1"/>
        <c:ser>
          <c:idx val="0"/>
          <c:order val="0"/>
          <c:tx>
            <c:strRef>
              <c:f>Sheet2!$B$48</c:f>
              <c:strCache>
                <c:ptCount val="1"/>
                <c:pt idx="0">
                  <c:v> Percent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42-4FC5-96A0-66A873B731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42-4FC5-96A0-66A873B731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42-4FC5-96A0-66A873B731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42-4FC5-96A0-66A873B731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42-4FC5-96A0-66A873B731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342-4FC5-96A0-66A873B731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342-4FC5-96A0-66A873B731E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342-4FC5-96A0-66A873B731EA}"/>
              </c:ext>
            </c:extLst>
          </c:dPt>
          <c:dLbls>
            <c:dLbl>
              <c:idx val="0"/>
              <c:layout>
                <c:manualLayout>
                  <c:x val="0.15894422010569037"/>
                  <c:y val="4.16666666666666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42-4FC5-96A0-66A873B731EA}"/>
                </c:ext>
              </c:extLst>
            </c:dLbl>
            <c:dLbl>
              <c:idx val="1"/>
              <c:layout>
                <c:manualLayout>
                  <c:x val="0.12326286457175988"/>
                  <c:y val="9.25925925925925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42-4FC5-96A0-66A873B731EA}"/>
                </c:ext>
              </c:extLst>
            </c:dLbl>
            <c:dLbl>
              <c:idx val="2"/>
              <c:layout>
                <c:manualLayout>
                  <c:x val="1.9462557563962087E-2"/>
                  <c:y val="-0.115740740740740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42-4FC5-96A0-66A873B731EA}"/>
                </c:ext>
              </c:extLst>
            </c:dLbl>
            <c:dLbl>
              <c:idx val="3"/>
              <c:layout>
                <c:manualLayout>
                  <c:x val="0.15570046051169656"/>
                  <c:y val="-4.1666666666666657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495766510608626"/>
                      <c:h val="0.130619714202391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342-4FC5-96A0-66A873B731EA}"/>
                </c:ext>
              </c:extLst>
            </c:dLbl>
            <c:dLbl>
              <c:idx val="4"/>
              <c:layout>
                <c:manualLayout>
                  <c:x val="-3.5681355533930509E-2"/>
                  <c:y val="-6.48148148148148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42-4FC5-96A0-66A873B731EA}"/>
                </c:ext>
              </c:extLst>
            </c:dLbl>
            <c:dLbl>
              <c:idx val="5"/>
              <c:layout>
                <c:manualLayout>
                  <c:x val="-6.1631432285879938E-2"/>
                  <c:y val="0.143518518518518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42-4FC5-96A0-66A873B731EA}"/>
                </c:ext>
              </c:extLst>
            </c:dLbl>
            <c:dLbl>
              <c:idx val="6"/>
              <c:layout>
                <c:manualLayout>
                  <c:x val="-0.13137226355674408"/>
                  <c:y val="7.3832385535141432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480472311830016"/>
                      <c:h val="0.141203703703703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342-4FC5-96A0-66A873B731EA}"/>
                </c:ext>
              </c:extLst>
            </c:dLbl>
            <c:dLbl>
              <c:idx val="7"/>
              <c:layout>
                <c:manualLayout>
                  <c:x val="4.3790754518914697E-2"/>
                  <c:y val="0.26157407407407401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141665453449497"/>
                      <c:h val="0.126417322834645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342-4FC5-96A0-66A873B731E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Sheet2!$A$49:$A$56</c:f>
              <c:strCache>
                <c:ptCount val="8"/>
                <c:pt idx="0">
                  <c:v>Less than $50k</c:v>
                </c:pt>
                <c:pt idx="1">
                  <c:v>$50k-$100k</c:v>
                </c:pt>
                <c:pt idx="2">
                  <c:v>$100k-$150k</c:v>
                </c:pt>
                <c:pt idx="3">
                  <c:v>$150k-$200k</c:v>
                </c:pt>
                <c:pt idx="4">
                  <c:v>$200k-$300k</c:v>
                </c:pt>
                <c:pt idx="5">
                  <c:v>$300k-$500k</c:v>
                </c:pt>
                <c:pt idx="6">
                  <c:v>$500k-$1 million</c:v>
                </c:pt>
                <c:pt idx="7">
                  <c:v>$1 million or more</c:v>
                </c:pt>
              </c:strCache>
            </c:strRef>
          </c:cat>
          <c:val>
            <c:numRef>
              <c:f>Sheet2!$B$49:$B$56</c:f>
              <c:numCache>
                <c:formatCode>_(* #,##0.00_);_(* \(#,##0.00\);_(* "-"??_);_(@_)</c:formatCode>
                <c:ptCount val="8"/>
                <c:pt idx="0">
                  <c:v>5.7843482341898396</c:v>
                </c:pt>
                <c:pt idx="1">
                  <c:v>12.460401267159451</c:v>
                </c:pt>
                <c:pt idx="2">
                  <c:v>18.279948374985334</c:v>
                </c:pt>
                <c:pt idx="3">
                  <c:v>16.895459345300949</c:v>
                </c:pt>
                <c:pt idx="4">
                  <c:v>25.237592397043297</c:v>
                </c:pt>
                <c:pt idx="5">
                  <c:v>15.299777073800305</c:v>
                </c:pt>
                <c:pt idx="6">
                  <c:v>4.528921741170949</c:v>
                </c:pt>
                <c:pt idx="7">
                  <c:v>1.5135515663498769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342-4FC5-96A0-66A873B731E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Population,</a:t>
            </a:r>
            <a:r>
              <a:rPr lang="en-US" sz="2000" b="1" baseline="0" dirty="0"/>
              <a:t> by age</a:t>
            </a:r>
            <a:endParaRPr lang="en-US" sz="2000" b="1" dirty="0"/>
          </a:p>
        </c:rich>
      </c:tx>
      <c:layout>
        <c:manualLayout>
          <c:xMode val="edge"/>
          <c:yMode val="edge"/>
          <c:x val="0.10417897898799042"/>
          <c:y val="0.16445744667436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36924460626534E-2"/>
          <c:y val="0.25792262384976072"/>
          <c:w val="0.67150796171309157"/>
          <c:h val="0.7329934428019434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96-4141-8587-DDECE9A4D4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96-4141-8587-DDECE9A4D4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96-4141-8587-DDECE9A4D4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96-4141-8587-DDECE9A4D4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96-4141-8587-DDECE9A4D4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96-4141-8587-DDECE9A4D469}"/>
              </c:ext>
            </c:extLst>
          </c:dPt>
          <c:dLbls>
            <c:dLbl>
              <c:idx val="0"/>
              <c:layout>
                <c:manualLayout>
                  <c:x val="0.19783931090455587"/>
                  <c:y val="3.98665526424090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96-4141-8587-DDECE9A4D469}"/>
                </c:ext>
              </c:extLst>
            </c:dLbl>
            <c:dLbl>
              <c:idx val="1"/>
              <c:layout>
                <c:manualLayout>
                  <c:x val="-0.1747924514252007"/>
                  <c:y val="0.1181636205923921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96-4141-8587-DDECE9A4D469}"/>
                </c:ext>
              </c:extLst>
            </c:dLbl>
            <c:dLbl>
              <c:idx val="2"/>
              <c:layout>
                <c:manualLayout>
                  <c:x val="-0.20331841545391163"/>
                  <c:y val="-6.03228858950485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96-4141-8587-DDECE9A4D469}"/>
                </c:ext>
              </c:extLst>
            </c:dLbl>
            <c:dLbl>
              <c:idx val="3"/>
              <c:layout>
                <c:manualLayout>
                  <c:x val="-0.11817425050089787"/>
                  <c:y val="-0.1055296408402433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96-4141-8587-DDECE9A4D469}"/>
                </c:ext>
              </c:extLst>
            </c:dLbl>
            <c:dLbl>
              <c:idx val="4"/>
              <c:layout>
                <c:manualLayout>
                  <c:x val="0.1708872401145084"/>
                  <c:y val="-7.33720739792669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96-4141-8587-DDECE9A4D469}"/>
                </c:ext>
              </c:extLst>
            </c:dLbl>
            <c:dLbl>
              <c:idx val="5"/>
              <c:layout>
                <c:manualLayout>
                  <c:x val="0.13349070876459454"/>
                  <c:y val="0.136525594909527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96-4141-8587-DDECE9A4D4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'Polk County'!$H$9:$M$9</c:f>
              <c:strCache>
                <c:ptCount val="6"/>
                <c:pt idx="0">
                  <c:v>0 to 4</c:v>
                </c:pt>
                <c:pt idx="1">
                  <c:v>5 to 17</c:v>
                </c:pt>
                <c:pt idx="2">
                  <c:v>18 to 24</c:v>
                </c:pt>
                <c:pt idx="3">
                  <c:v>25 to 44</c:v>
                </c:pt>
                <c:pt idx="4">
                  <c:v>45 to 64</c:v>
                </c:pt>
                <c:pt idx="5">
                  <c:v>65+</c:v>
                </c:pt>
              </c:strCache>
            </c:strRef>
          </c:cat>
          <c:val>
            <c:numRef>
              <c:f>'Polk County'!$H$10:$M$10</c:f>
              <c:numCache>
                <c:formatCode>_(* #,##0_);_(* \(#,##0\);_(* "-"??_);_(@_)</c:formatCode>
                <c:ptCount val="6"/>
                <c:pt idx="0">
                  <c:v>2057</c:v>
                </c:pt>
                <c:pt idx="1">
                  <c:v>5549</c:v>
                </c:pt>
                <c:pt idx="2">
                  <c:v>3575</c:v>
                </c:pt>
                <c:pt idx="3">
                  <c:v>7693</c:v>
                </c:pt>
                <c:pt idx="4">
                  <c:v>7760</c:v>
                </c:pt>
                <c:pt idx="5">
                  <c:v>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96-4141-8587-DDECE9A4D46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(from ACS 5-year estimates)</a:t>
            </a:r>
          </a:p>
        </c:rich>
      </c:tx>
      <c:layout>
        <c:manualLayout>
          <c:xMode val="edge"/>
          <c:yMode val="edge"/>
          <c:x val="0.23057019314893332"/>
          <c:y val="0.11028899566265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712350145421014E-2"/>
          <c:y val="7.1349080172609589E-2"/>
          <c:w val="0.91064942895651557"/>
          <c:h val="0.74454646723554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Median household income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75000"/>
                  <a:alpha val="99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Sheet3!$B$4:$B$13</c:f>
              <c:strCache>
                <c:ptCount val="10"/>
                <c:pt idx="0">
                  <c:v>2010-2014</c:v>
                </c:pt>
                <c:pt idx="1">
                  <c:v>2011-2015</c:v>
                </c:pt>
                <c:pt idx="2">
                  <c:v>2012-2016</c:v>
                </c:pt>
                <c:pt idx="3">
                  <c:v>2013-2017</c:v>
                </c:pt>
                <c:pt idx="4">
                  <c:v>2014-2018</c:v>
                </c:pt>
                <c:pt idx="5">
                  <c:v>2015-2019</c:v>
                </c:pt>
                <c:pt idx="6">
                  <c:v>2016-2020</c:v>
                </c:pt>
                <c:pt idx="7">
                  <c:v>2017-2021</c:v>
                </c:pt>
                <c:pt idx="8">
                  <c:v>2018-2022</c:v>
                </c:pt>
                <c:pt idx="9">
                  <c:v>2019-2023</c:v>
                </c:pt>
              </c:strCache>
            </c:strRef>
          </c:cat>
          <c:val>
            <c:numRef>
              <c:f>Sheet3!$C$4:$C$13</c:f>
              <c:numCache>
                <c:formatCode>"$"#,##0</c:formatCode>
                <c:ptCount val="10"/>
                <c:pt idx="0">
                  <c:v>39336</c:v>
                </c:pt>
                <c:pt idx="1">
                  <c:v>41130</c:v>
                </c:pt>
                <c:pt idx="2">
                  <c:v>42483</c:v>
                </c:pt>
                <c:pt idx="3">
                  <c:v>44805</c:v>
                </c:pt>
                <c:pt idx="4">
                  <c:v>44892</c:v>
                </c:pt>
                <c:pt idx="5">
                  <c:v>45660</c:v>
                </c:pt>
                <c:pt idx="6">
                  <c:v>47614</c:v>
                </c:pt>
                <c:pt idx="7">
                  <c:v>50890</c:v>
                </c:pt>
                <c:pt idx="8">
                  <c:v>54487</c:v>
                </c:pt>
                <c:pt idx="9">
                  <c:v>56686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C-4528-AA60-AC616D6D8C5E}"/>
            </c:ext>
          </c:extLst>
        </c:ser>
        <c:ser>
          <c:idx val="1"/>
          <c:order val="1"/>
          <c:tx>
            <c:strRef>
              <c:f>Sheet3!$D$1</c:f>
              <c:strCache>
                <c:ptCount val="1"/>
                <c:pt idx="0">
                  <c:v>Mean (Average) household income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Sheet3!$B$4:$B$13</c:f>
              <c:strCache>
                <c:ptCount val="10"/>
                <c:pt idx="0">
                  <c:v>2010-2014</c:v>
                </c:pt>
                <c:pt idx="1">
                  <c:v>2011-2015</c:v>
                </c:pt>
                <c:pt idx="2">
                  <c:v>2012-2016</c:v>
                </c:pt>
                <c:pt idx="3">
                  <c:v>2013-2017</c:v>
                </c:pt>
                <c:pt idx="4">
                  <c:v>2014-2018</c:v>
                </c:pt>
                <c:pt idx="5">
                  <c:v>2015-2019</c:v>
                </c:pt>
                <c:pt idx="6">
                  <c:v>2016-2020</c:v>
                </c:pt>
                <c:pt idx="7">
                  <c:v>2017-2021</c:v>
                </c:pt>
                <c:pt idx="8">
                  <c:v>2018-2022</c:v>
                </c:pt>
                <c:pt idx="9">
                  <c:v>2019-2023</c:v>
                </c:pt>
              </c:strCache>
            </c:strRef>
          </c:cat>
          <c:val>
            <c:numRef>
              <c:f>Sheet3!$D$4:$D$13</c:f>
              <c:numCache>
                <c:formatCode>"$"#,##0</c:formatCode>
                <c:ptCount val="10"/>
                <c:pt idx="0">
                  <c:v>50541</c:v>
                </c:pt>
                <c:pt idx="1">
                  <c:v>52355</c:v>
                </c:pt>
                <c:pt idx="2">
                  <c:v>53592</c:v>
                </c:pt>
                <c:pt idx="3">
                  <c:v>56590</c:v>
                </c:pt>
                <c:pt idx="4">
                  <c:v>58400</c:v>
                </c:pt>
                <c:pt idx="5">
                  <c:v>60004</c:v>
                </c:pt>
                <c:pt idx="6">
                  <c:v>62041</c:v>
                </c:pt>
                <c:pt idx="7">
                  <c:v>64218</c:v>
                </c:pt>
                <c:pt idx="8">
                  <c:v>69480</c:v>
                </c:pt>
                <c:pt idx="9">
                  <c:v>73323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C-4528-AA60-AC616D6D8C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41"/>
        <c:axId val="178272512"/>
        <c:axId val="178302976"/>
      </c:barChart>
      <c:catAx>
        <c:axId val="178272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02976"/>
        <c:crosses val="autoZero"/>
        <c:auto val="1"/>
        <c:lblAlgn val="ctr"/>
        <c:lblOffset val="100"/>
        <c:noMultiLvlLbl val="0"/>
      </c:catAx>
      <c:valAx>
        <c:axId val="17830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7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'Avg Weekly Wage'!$C$32</c:f>
              <c:strCache>
                <c:ptCount val="1"/>
                <c:pt idx="0">
                  <c:v>Annual avg. weekly wage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'Avg Weekly Wage'!$B$33:$B$47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'Avg Weekly Wage'!$C$33:$C$47</c:f>
              <c:numCache>
                <c:formatCode>General</c:formatCode>
                <c:ptCount val="15"/>
                <c:pt idx="0">
                  <c:v>552</c:v>
                </c:pt>
                <c:pt idx="1">
                  <c:v>578</c:v>
                </c:pt>
                <c:pt idx="2">
                  <c:v>590</c:v>
                </c:pt>
                <c:pt idx="3">
                  <c:v>591</c:v>
                </c:pt>
                <c:pt idx="4">
                  <c:v>614</c:v>
                </c:pt>
                <c:pt idx="5">
                  <c:v>634</c:v>
                </c:pt>
                <c:pt idx="6">
                  <c:v>635</c:v>
                </c:pt>
                <c:pt idx="7">
                  <c:v>652</c:v>
                </c:pt>
                <c:pt idx="8">
                  <c:v>669</c:v>
                </c:pt>
                <c:pt idx="9">
                  <c:v>696</c:v>
                </c:pt>
                <c:pt idx="10">
                  <c:v>743</c:v>
                </c:pt>
                <c:pt idx="11">
                  <c:v>780</c:v>
                </c:pt>
                <c:pt idx="12">
                  <c:v>838</c:v>
                </c:pt>
                <c:pt idx="13">
                  <c:v>878</c:v>
                </c:pt>
                <c:pt idx="14">
                  <c:v>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A-4A55-B729-F492374A8A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02500911"/>
        <c:axId val="602502831"/>
      </c:barChart>
      <c:catAx>
        <c:axId val="60250091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502831"/>
        <c:crosses val="autoZero"/>
        <c:auto val="1"/>
        <c:lblAlgn val="ctr"/>
        <c:lblOffset val="100"/>
        <c:noMultiLvlLbl val="0"/>
      </c:catAx>
      <c:valAx>
        <c:axId val="602502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Wages, in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500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35638800861669E-2"/>
          <c:y val="4.4063226219215594E-2"/>
          <c:w val="0.90737168398765622"/>
          <c:h val="0.81009096454055241"/>
        </c:manualLayout>
      </c:layout>
      <c:lineChart>
        <c:grouping val="stacked"/>
        <c:varyColors val="0"/>
        <c:ser>
          <c:idx val="0"/>
          <c:order val="0"/>
          <c:tx>
            <c:strRef>
              <c:f>Establishments!$H$29</c:f>
              <c:strCache>
                <c:ptCount val="1"/>
                <c:pt idx="0">
                  <c:v>No. of establishments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Establishments!$G$30:$G$43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Establishments!$H$30:$H$43</c:f>
              <c:numCache>
                <c:formatCode>General</c:formatCode>
                <c:ptCount val="14"/>
                <c:pt idx="0">
                  <c:v>646</c:v>
                </c:pt>
                <c:pt idx="1">
                  <c:v>641</c:v>
                </c:pt>
                <c:pt idx="2">
                  <c:v>646</c:v>
                </c:pt>
                <c:pt idx="3">
                  <c:v>637</c:v>
                </c:pt>
                <c:pt idx="4">
                  <c:v>629</c:v>
                </c:pt>
                <c:pt idx="5">
                  <c:v>651</c:v>
                </c:pt>
                <c:pt idx="6">
                  <c:v>666</c:v>
                </c:pt>
                <c:pt idx="7">
                  <c:v>703</c:v>
                </c:pt>
                <c:pt idx="8">
                  <c:v>700</c:v>
                </c:pt>
                <c:pt idx="9">
                  <c:v>718</c:v>
                </c:pt>
                <c:pt idx="10">
                  <c:v>735</c:v>
                </c:pt>
                <c:pt idx="11">
                  <c:v>738</c:v>
                </c:pt>
                <c:pt idx="12">
                  <c:v>747</c:v>
                </c:pt>
                <c:pt idx="13">
                  <c:v>790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DD-4DDB-996F-894B273C036E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73742031"/>
        <c:axId val="873768911"/>
      </c:lineChart>
      <c:catAx>
        <c:axId val="873742031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2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768911"/>
        <c:crosses val="autoZero"/>
        <c:auto val="1"/>
        <c:lblAlgn val="ctr"/>
        <c:lblOffset val="100"/>
        <c:noMultiLvlLbl val="0"/>
      </c:catAx>
      <c:valAx>
        <c:axId val="873768911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742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Polk County Employment by Sector</a:t>
            </a:r>
          </a:p>
        </c:rich>
      </c:tx>
      <c:layout>
        <c:manualLayout>
          <c:xMode val="edge"/>
          <c:yMode val="edge"/>
          <c:x val="0.25860794169170354"/>
          <c:y val="5.168766675970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821789133625714"/>
          <c:y val="0.15975796334313389"/>
          <c:w val="0.49692375247147985"/>
          <c:h val="0.6972469534292087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'CPO3 ECONOMIC'!$I$61:$I$73</c:f>
              <c:strCache>
                <c:ptCount val="13"/>
                <c:pt idx="0">
                  <c:v>Information</c:v>
                </c:pt>
                <c:pt idx="1">
                  <c:v>Wholesale trade</c:v>
                </c:pt>
                <c:pt idx="2">
                  <c:v>Public administration</c:v>
                </c:pt>
                <c:pt idx="3">
                  <c:v>Other services, except public administration</c:v>
                </c:pt>
                <c:pt idx="4">
                  <c:v>Agriculture, forestry, fishing and hunting, and mining</c:v>
                </c:pt>
                <c:pt idx="5">
                  <c:v>Transportation and warehousing, and utilities</c:v>
                </c:pt>
                <c:pt idx="6">
                  <c:v>Finance and insurance, and real estate and rental and leasing</c:v>
                </c:pt>
                <c:pt idx="7">
                  <c:v>Construction</c:v>
                </c:pt>
                <c:pt idx="8">
                  <c:v>Arts, entertainment, and recreation, and accommodation and food services</c:v>
                </c:pt>
                <c:pt idx="9">
                  <c:v>Professional, scientific, and management, and administrative and waste management services</c:v>
                </c:pt>
                <c:pt idx="10">
                  <c:v>Manufacturing</c:v>
                </c:pt>
                <c:pt idx="11">
                  <c:v>Retail trade</c:v>
                </c:pt>
                <c:pt idx="12">
                  <c:v>Educational services, and health care and social assistance</c:v>
                </c:pt>
              </c:strCache>
            </c:strRef>
          </c:cat>
          <c:val>
            <c:numRef>
              <c:f>'CPO3 ECONOMIC'!$J$61:$J$73</c:f>
              <c:numCache>
                <c:formatCode>General</c:formatCode>
                <c:ptCount val="13"/>
                <c:pt idx="0">
                  <c:v>1.3</c:v>
                </c:pt>
                <c:pt idx="1">
                  <c:v>2.4</c:v>
                </c:pt>
                <c:pt idx="2">
                  <c:v>2.9</c:v>
                </c:pt>
                <c:pt idx="3">
                  <c:v>3.7</c:v>
                </c:pt>
                <c:pt idx="4">
                  <c:v>5.2</c:v>
                </c:pt>
                <c:pt idx="5">
                  <c:v>5.6</c:v>
                </c:pt>
                <c:pt idx="6">
                  <c:v>6</c:v>
                </c:pt>
                <c:pt idx="7">
                  <c:v>6.7</c:v>
                </c:pt>
                <c:pt idx="8">
                  <c:v>7.1</c:v>
                </c:pt>
                <c:pt idx="9">
                  <c:v>8.6</c:v>
                </c:pt>
                <c:pt idx="10">
                  <c:v>10.3</c:v>
                </c:pt>
                <c:pt idx="11">
                  <c:v>12.5</c:v>
                </c:pt>
                <c:pt idx="12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6-4F92-86BE-1BEEF31129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0071295"/>
        <c:axId val="1370054015"/>
      </c:barChart>
      <c:catAx>
        <c:axId val="1370071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054015"/>
        <c:crosses val="autoZero"/>
        <c:auto val="1"/>
        <c:lblAlgn val="ctr"/>
        <c:lblOffset val="100"/>
        <c:noMultiLvlLbl val="0"/>
      </c:catAx>
      <c:valAx>
        <c:axId val="13700540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071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404044066860059"/>
          <c:y val="1.6949152542372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ctr" defTabSz="457200" rtl="0" eaLnBrk="1" latinLnBrk="0" hangingPunct="1">
            <a:defRPr kumimoji="0" lang="en-US" sz="1800" b="1" i="0" u="none" strike="noStrike" kern="1200" cap="none" spc="-38" normalizeH="0" baseline="0" dirty="0">
              <a:ln>
                <a:noFill/>
              </a:ln>
              <a:solidFill>
                <a:srgbClr val="ACCBF9">
                  <a:lumMod val="25000"/>
                </a:srgbClr>
              </a:solidFill>
              <a:uLnTx/>
              <a:uFillTx/>
              <a:latin typeface="Calibri Light" panose="020F0302020204030204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wages'!$G$28</c:f>
              <c:strCache>
                <c:ptCount val="1"/>
                <c:pt idx="0">
                  <c:v>Total wages, in thousands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48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5875" cap="flat" cmpd="sng" algn="ctr">
                <a:solidFill>
                  <a:schemeClr val="accent5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'Total wages'!$F$29:$F$42</c:f>
              <c:strCache>
                <c:ptCount val="14"/>
                <c:pt idx="0">
                  <c:v>2006-10</c:v>
                </c:pt>
                <c:pt idx="1">
                  <c:v>2007-11</c:v>
                </c:pt>
                <c:pt idx="2">
                  <c:v>2008-12</c:v>
                </c:pt>
                <c:pt idx="3">
                  <c:v>2009-13</c:v>
                </c:pt>
                <c:pt idx="4">
                  <c:v>2010-14</c:v>
                </c:pt>
                <c:pt idx="5">
                  <c:v>2011-15</c:v>
                </c:pt>
                <c:pt idx="6">
                  <c:v>2012-16</c:v>
                </c:pt>
                <c:pt idx="7">
                  <c:v>2013-17</c:v>
                </c:pt>
                <c:pt idx="8">
                  <c:v>2014-18</c:v>
                </c:pt>
                <c:pt idx="9">
                  <c:v>2015-19</c:v>
                </c:pt>
                <c:pt idx="10">
                  <c:v>2016-20</c:v>
                </c:pt>
                <c:pt idx="11">
                  <c:v>2017-21</c:v>
                </c:pt>
                <c:pt idx="12">
                  <c:v>2018-22</c:v>
                </c:pt>
                <c:pt idx="13">
                  <c:v>2019-23</c:v>
                </c:pt>
              </c:strCache>
            </c:strRef>
          </c:cat>
          <c:val>
            <c:numRef>
              <c:f>'Total wages'!$G$29:$G$42</c:f>
              <c:numCache>
                <c:formatCode>_("$"* #,##0_);_("$"* \(#,##0\);_("$"* "-"??_);_(@_)</c:formatCode>
                <c:ptCount val="14"/>
                <c:pt idx="0">
                  <c:v>219379</c:v>
                </c:pt>
                <c:pt idx="1">
                  <c:v>227581</c:v>
                </c:pt>
                <c:pt idx="2">
                  <c:v>230730</c:v>
                </c:pt>
                <c:pt idx="3">
                  <c:v>238517</c:v>
                </c:pt>
                <c:pt idx="4">
                  <c:v>248765</c:v>
                </c:pt>
                <c:pt idx="5">
                  <c:v>262674</c:v>
                </c:pt>
                <c:pt idx="6">
                  <c:v>272036</c:v>
                </c:pt>
                <c:pt idx="7">
                  <c:v>284446</c:v>
                </c:pt>
                <c:pt idx="8">
                  <c:v>299677</c:v>
                </c:pt>
                <c:pt idx="9">
                  <c:v>309907</c:v>
                </c:pt>
                <c:pt idx="10">
                  <c:v>328859</c:v>
                </c:pt>
                <c:pt idx="11">
                  <c:v>375012</c:v>
                </c:pt>
                <c:pt idx="12">
                  <c:v>411630</c:v>
                </c:pt>
                <c:pt idx="13">
                  <c:v>445717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11-437E-B416-816673A0D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873790511"/>
        <c:axId val="873790991"/>
      </c:barChart>
      <c:catAx>
        <c:axId val="87379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790991"/>
        <c:crosses val="autoZero"/>
        <c:auto val="1"/>
        <c:lblAlgn val="ctr"/>
        <c:lblOffset val="100"/>
        <c:noMultiLvlLbl val="0"/>
      </c:catAx>
      <c:valAx>
        <c:axId val="873790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79051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-60000"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54756417642919"/>
          <c:y val="3.4698525988221138E-2"/>
          <c:w val="0.86144324947186479"/>
          <c:h val="0.76692716041785935"/>
        </c:manualLayout>
      </c:layout>
      <c:lineChart>
        <c:grouping val="standard"/>
        <c:varyColors val="0"/>
        <c:ser>
          <c:idx val="0"/>
          <c:order val="0"/>
          <c:tx>
            <c:strRef>
              <c:f>Sheet1!$E$20</c:f>
              <c:strCache>
                <c:ptCount val="1"/>
                <c:pt idx="0">
                  <c:v>GDP in current dollars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Sheet1!$F$19:$P$19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Sheet1!$F$20:$P$20</c:f>
              <c:numCache>
                <c:formatCode>_(* #,##0_);_(* \(#,##0\);_(* "-"??_);_(@_)</c:formatCode>
                <c:ptCount val="11"/>
                <c:pt idx="0">
                  <c:v>640992</c:v>
                </c:pt>
                <c:pt idx="1">
                  <c:v>676039</c:v>
                </c:pt>
                <c:pt idx="2">
                  <c:v>694434</c:v>
                </c:pt>
                <c:pt idx="3">
                  <c:v>726542</c:v>
                </c:pt>
                <c:pt idx="4">
                  <c:v>773918</c:v>
                </c:pt>
                <c:pt idx="5">
                  <c:v>717943</c:v>
                </c:pt>
                <c:pt idx="6">
                  <c:v>764342</c:v>
                </c:pt>
                <c:pt idx="7">
                  <c:v>839229</c:v>
                </c:pt>
                <c:pt idx="8">
                  <c:v>822720</c:v>
                </c:pt>
                <c:pt idx="9">
                  <c:v>823131</c:v>
                </c:pt>
                <c:pt idx="10">
                  <c:v>900021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AC-4E91-9037-2BD81C56F7EF}"/>
            </c:ext>
          </c:extLst>
        </c:ser>
        <c:ser>
          <c:idx val="1"/>
          <c:order val="1"/>
          <c:tx>
            <c:strRef>
              <c:f>Sheet1!$E$21</c:f>
              <c:strCache>
                <c:ptCount val="1"/>
                <c:pt idx="0">
                  <c:v>GDP, adjusted for inflation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Sheet1!$F$19:$P$19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Sheet1!$F$21:$P$21</c:f>
              <c:numCache>
                <c:formatCode>_(* #,##0_);_(* \(#,##0\);_(* "-"??_);_(@_)</c:formatCode>
                <c:ptCount val="11"/>
                <c:pt idx="0">
                  <c:v>655707</c:v>
                </c:pt>
                <c:pt idx="1">
                  <c:v>676039</c:v>
                </c:pt>
                <c:pt idx="2">
                  <c:v>677023</c:v>
                </c:pt>
                <c:pt idx="3">
                  <c:v>696469</c:v>
                </c:pt>
                <c:pt idx="4">
                  <c:v>735930</c:v>
                </c:pt>
                <c:pt idx="5">
                  <c:v>678958</c:v>
                </c:pt>
                <c:pt idx="6">
                  <c:v>707269</c:v>
                </c:pt>
                <c:pt idx="7">
                  <c:v>759596</c:v>
                </c:pt>
                <c:pt idx="8">
                  <c:v>731508</c:v>
                </c:pt>
                <c:pt idx="9">
                  <c:v>707677</c:v>
                </c:pt>
                <c:pt idx="10">
                  <c:v>736227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AC-4E91-9037-2BD81C56F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651520"/>
        <c:axId val="140653312"/>
      </c:lineChart>
      <c:catAx>
        <c:axId val="14065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53312"/>
        <c:crosses val="autoZero"/>
        <c:auto val="1"/>
        <c:lblAlgn val="ctr"/>
        <c:lblOffset val="100"/>
        <c:noMultiLvlLbl val="0"/>
      </c:catAx>
      <c:valAx>
        <c:axId val="1406533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5152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0661492710169269E-2"/>
                <c:y val="0.2887872886856885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'Polk County'!$E$60:$E$69</cx:f>
        <cx:lvl ptCount="10">
          <cx:pt idx="0">Less than $10,000</cx:pt>
          <cx:pt idx="1">$10,000 to $14,999</cx:pt>
          <cx:pt idx="2">$15,000 to $24,999</cx:pt>
          <cx:pt idx="3">$25,000 to $34,999</cx:pt>
          <cx:pt idx="4">$35,000 to $49,999</cx:pt>
          <cx:pt idx="5">$50,000 to $74,999</cx:pt>
          <cx:pt idx="6">$75,000 to $99,999</cx:pt>
          <cx:pt idx="7">$100,000 to $149,999</cx:pt>
          <cx:pt idx="8">$150,000 to $199,999</cx:pt>
          <cx:pt idx="9">$200,000 or more</cx:pt>
        </cx:lvl>
      </cx:strDim>
      <cx:numDim type="val">
        <cx:f>'Polk County'!$F$60:$F$69</cx:f>
        <cx:lvl ptCount="10" formatCode="General">
          <cx:pt idx="0">4.7000000000000002</cx:pt>
          <cx:pt idx="1">5.2999999999999998</cx:pt>
          <cx:pt idx="2">12.300000000000001</cx:pt>
          <cx:pt idx="3">8.8000000000000007</cx:pt>
          <cx:pt idx="4">13.5</cx:pt>
          <cx:pt idx="5">19.600000000000001</cx:pt>
          <cx:pt idx="6">10.4</cx:pt>
          <cx:pt idx="7">14.6</cx:pt>
          <cx:pt idx="8">6.4000000000000004</cx:pt>
          <cx:pt idx="9">4.2000000000000002</cx:pt>
        </cx:lvl>
      </cx:numDim>
    </cx:data>
  </cx:chartData>
  <cx:chart>
    <cx:plotArea>
      <cx:plotAreaRegion>
        <cx:series layoutId="funnel" uniqueId="{0B0755C7-48C3-4BBC-9A9D-C74408EC59D9}">
          <cx:tx>
            <cx:txData>
              <cx:f>'Polk County'!$F$59</cx:f>
              <cx:v>Percentage</cx:v>
            </cx:txData>
          </cx:tx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1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1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B70B2-F44F-4ED1-A720-6A3C0E315348}" type="doc">
      <dgm:prSet loTypeId="urn:microsoft.com/office/officeart/2017/3/layout/DropPinTimeline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C18FB0-BB7D-41C6-9D9A-DACBF99CCECB}">
      <dgm:prSet/>
      <dgm:spPr/>
      <dgm:t>
        <a:bodyPr/>
        <a:lstStyle/>
        <a:p>
          <a:pPr>
            <a:defRPr b="1"/>
          </a:pPr>
          <a:r>
            <a:rPr lang="en-US" dirty="0"/>
            <a:t>30 June 2022</a:t>
          </a:r>
        </a:p>
      </dgm:t>
    </dgm:pt>
    <dgm:pt modelId="{38B5DA44-E757-4268-8AAE-5943C3BA2B5A}" type="parTrans" cxnId="{77783143-0EDE-45F4-82DE-7A17A776ADEE}">
      <dgm:prSet/>
      <dgm:spPr/>
      <dgm:t>
        <a:bodyPr/>
        <a:lstStyle/>
        <a:p>
          <a:endParaRPr lang="en-US"/>
        </a:p>
      </dgm:t>
    </dgm:pt>
    <dgm:pt modelId="{437BC22D-355A-4BB7-A758-341E2CA835DD}" type="sibTrans" cxnId="{77783143-0EDE-45F4-82DE-7A17A776ADEE}">
      <dgm:prSet/>
      <dgm:spPr/>
      <dgm:t>
        <a:bodyPr/>
        <a:lstStyle/>
        <a:p>
          <a:endParaRPr lang="en-US"/>
        </a:p>
      </dgm:t>
    </dgm:pt>
    <dgm:pt modelId="{36F5CBE0-762E-4745-BDD8-BDAC8B33BC2D}">
      <dgm:prSet/>
      <dgm:spPr/>
      <dgm:t>
        <a:bodyPr/>
        <a:lstStyle/>
        <a:p>
          <a:r>
            <a:rPr lang="en-US"/>
            <a:t>New Board of Directors Established June 30, 2022</a:t>
          </a:r>
        </a:p>
      </dgm:t>
    </dgm:pt>
    <dgm:pt modelId="{48D75F20-4115-45DA-891D-D13C5B570B06}" type="parTrans" cxnId="{5A3F6216-E456-4540-8978-3C9D3A7FD4D3}">
      <dgm:prSet/>
      <dgm:spPr/>
      <dgm:t>
        <a:bodyPr/>
        <a:lstStyle/>
        <a:p>
          <a:endParaRPr lang="en-US"/>
        </a:p>
      </dgm:t>
    </dgm:pt>
    <dgm:pt modelId="{2EDF5CB2-D7CE-4098-AAD8-3118BA15F545}" type="sibTrans" cxnId="{5A3F6216-E456-4540-8978-3C9D3A7FD4D3}">
      <dgm:prSet/>
      <dgm:spPr/>
      <dgm:t>
        <a:bodyPr/>
        <a:lstStyle/>
        <a:p>
          <a:endParaRPr lang="en-US"/>
        </a:p>
      </dgm:t>
    </dgm:pt>
    <dgm:pt modelId="{7793AFC3-9C7B-4770-9491-024284E8A9CA}">
      <dgm:prSet/>
      <dgm:spPr/>
      <dgm:t>
        <a:bodyPr/>
        <a:lstStyle/>
        <a:p>
          <a:pPr>
            <a:defRPr b="1"/>
          </a:pPr>
          <a:r>
            <a:rPr lang="en-US"/>
            <a:t>5 Jan. 2023</a:t>
          </a:r>
        </a:p>
      </dgm:t>
    </dgm:pt>
    <dgm:pt modelId="{25F43812-AB9B-422F-A74C-94EE53C59DBE}" type="parTrans" cxnId="{B1829F93-3117-4A30-AE75-E4A222B01AFF}">
      <dgm:prSet/>
      <dgm:spPr/>
      <dgm:t>
        <a:bodyPr/>
        <a:lstStyle/>
        <a:p>
          <a:endParaRPr lang="en-US"/>
        </a:p>
      </dgm:t>
    </dgm:pt>
    <dgm:pt modelId="{0EE9B6FA-8C0F-4A58-9503-AA7E569EC788}" type="sibTrans" cxnId="{B1829F93-3117-4A30-AE75-E4A222B01AFF}">
      <dgm:prSet/>
      <dgm:spPr/>
      <dgm:t>
        <a:bodyPr/>
        <a:lstStyle/>
        <a:p>
          <a:endParaRPr lang="en-US"/>
        </a:p>
      </dgm:t>
    </dgm:pt>
    <dgm:pt modelId="{80D03A01-F287-4520-A21F-2F144B8DFC3C}">
      <dgm:prSet/>
      <dgm:spPr/>
      <dgm:t>
        <a:bodyPr/>
        <a:lstStyle/>
        <a:p>
          <a:r>
            <a:rPr lang="en-US"/>
            <a:t>Received Non-Profit Status as a 501(c) (3) on Jan. 5, 2023</a:t>
          </a:r>
        </a:p>
      </dgm:t>
    </dgm:pt>
    <dgm:pt modelId="{F3C83507-C528-450D-96B2-D93C907FF92B}" type="parTrans" cxnId="{68887B05-AFA7-435B-9010-68153479EFAE}">
      <dgm:prSet/>
      <dgm:spPr/>
      <dgm:t>
        <a:bodyPr/>
        <a:lstStyle/>
        <a:p>
          <a:endParaRPr lang="en-US"/>
        </a:p>
      </dgm:t>
    </dgm:pt>
    <dgm:pt modelId="{E57C425A-45F3-40E5-A215-78B5BA5D9B38}" type="sibTrans" cxnId="{68887B05-AFA7-435B-9010-68153479EFAE}">
      <dgm:prSet/>
      <dgm:spPr/>
      <dgm:t>
        <a:bodyPr/>
        <a:lstStyle/>
        <a:p>
          <a:endParaRPr lang="en-US"/>
        </a:p>
      </dgm:t>
    </dgm:pt>
    <dgm:pt modelId="{BEC02C49-31EC-407F-8AA9-8057CEAB0670}">
      <dgm:prSet/>
      <dgm:spPr/>
      <dgm:t>
        <a:bodyPr/>
        <a:lstStyle/>
        <a:p>
          <a:pPr>
            <a:defRPr b="1"/>
          </a:pPr>
          <a:r>
            <a:rPr lang="en-US"/>
            <a:t>June 2024</a:t>
          </a:r>
        </a:p>
      </dgm:t>
    </dgm:pt>
    <dgm:pt modelId="{47CA235B-041C-471B-809A-6E6FA0A481C3}" type="parTrans" cxnId="{F3178FA8-99A8-424F-B306-5AB6191FCCFE}">
      <dgm:prSet/>
      <dgm:spPr/>
      <dgm:t>
        <a:bodyPr/>
        <a:lstStyle/>
        <a:p>
          <a:endParaRPr lang="en-US"/>
        </a:p>
      </dgm:t>
    </dgm:pt>
    <dgm:pt modelId="{3FF5E5C7-10F8-47B9-93BD-5F8110EB544D}" type="sibTrans" cxnId="{F3178FA8-99A8-424F-B306-5AB6191FCCFE}">
      <dgm:prSet/>
      <dgm:spPr/>
      <dgm:t>
        <a:bodyPr/>
        <a:lstStyle/>
        <a:p>
          <a:endParaRPr lang="en-US"/>
        </a:p>
      </dgm:t>
    </dgm:pt>
    <dgm:pt modelId="{06F1312F-CC96-493B-9B62-3207ECF0E03B}">
      <dgm:prSet/>
      <dgm:spPr/>
      <dgm:t>
        <a:bodyPr/>
        <a:lstStyle/>
        <a:p>
          <a:r>
            <a:rPr lang="en-US"/>
            <a:t>Hired new president/CEO June 2024</a:t>
          </a:r>
        </a:p>
      </dgm:t>
    </dgm:pt>
    <dgm:pt modelId="{05A25692-85E7-4D1A-801C-2BE69C3E7D84}" type="parTrans" cxnId="{2DD95058-F68A-4C4F-9C80-18515A73D9D7}">
      <dgm:prSet/>
      <dgm:spPr/>
      <dgm:t>
        <a:bodyPr/>
        <a:lstStyle/>
        <a:p>
          <a:endParaRPr lang="en-US"/>
        </a:p>
      </dgm:t>
    </dgm:pt>
    <dgm:pt modelId="{F45DC97C-B873-4AEA-B7F1-C075855ADB12}" type="sibTrans" cxnId="{2DD95058-F68A-4C4F-9C80-18515A73D9D7}">
      <dgm:prSet/>
      <dgm:spPr/>
      <dgm:t>
        <a:bodyPr/>
        <a:lstStyle/>
        <a:p>
          <a:endParaRPr lang="en-US"/>
        </a:p>
      </dgm:t>
    </dgm:pt>
    <dgm:pt modelId="{52484949-66D5-42A6-9079-799973C3CC67}" type="pres">
      <dgm:prSet presAssocID="{51EB70B2-F44F-4ED1-A720-6A3C0E315348}" presName="root" presStyleCnt="0">
        <dgm:presLayoutVars>
          <dgm:chMax/>
          <dgm:chPref/>
          <dgm:animLvl val="lvl"/>
        </dgm:presLayoutVars>
      </dgm:prSet>
      <dgm:spPr/>
    </dgm:pt>
    <dgm:pt modelId="{73C7A06F-2ED5-4150-AFEE-5FFB04293A5F}" type="pres">
      <dgm:prSet presAssocID="{51EB70B2-F44F-4ED1-A720-6A3C0E315348}" presName="divider" presStyleLbl="fgAcc1" presStyleIdx="0" presStyleCnt="4" custLinFactY="91877" custLinFactNeighborX="2383" custLinFactNeighborY="10000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13F5046C-C592-42A0-B279-50BC5B2DB4FF}" type="pres">
      <dgm:prSet presAssocID="{51EB70B2-F44F-4ED1-A720-6A3C0E315348}" presName="nodes" presStyleCnt="0">
        <dgm:presLayoutVars>
          <dgm:chMax/>
          <dgm:chPref/>
          <dgm:animLvl val="lvl"/>
        </dgm:presLayoutVars>
      </dgm:prSet>
      <dgm:spPr/>
    </dgm:pt>
    <dgm:pt modelId="{D9768E19-2266-4ADB-A24E-550FE2200289}" type="pres">
      <dgm:prSet presAssocID="{2AC18FB0-BB7D-41C6-9D9A-DACBF99CCECB}" presName="composite" presStyleCnt="0"/>
      <dgm:spPr/>
    </dgm:pt>
    <dgm:pt modelId="{C36A0DA8-E965-4C92-A661-E220FA2D8E7C}" type="pres">
      <dgm:prSet presAssocID="{2AC18FB0-BB7D-41C6-9D9A-DACBF99CCECB}" presName="ConnectorPoint" presStyleLbl="lnNode1" presStyleIdx="0" presStyleCnt="3"/>
      <dgm:spPr>
        <a:gradFill rotWithShape="0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</dgm:pt>
    <dgm:pt modelId="{B630DBAD-6802-4565-A8C2-20343457A397}" type="pres">
      <dgm:prSet presAssocID="{2AC18FB0-BB7D-41C6-9D9A-DACBF99CCECB}" presName="DropPinPlaceHolder" presStyleCnt="0"/>
      <dgm:spPr/>
    </dgm:pt>
    <dgm:pt modelId="{3AE6849A-A694-43C2-8EBF-2C66583478CA}" type="pres">
      <dgm:prSet presAssocID="{2AC18FB0-BB7D-41C6-9D9A-DACBF99CCECB}" presName="DropPin" presStyleLbl="alignNode1" presStyleIdx="0" presStyleCnt="3"/>
      <dgm:spPr/>
    </dgm:pt>
    <dgm:pt modelId="{4504B7EC-B74E-46F6-BDD2-489753B5807B}" type="pres">
      <dgm:prSet presAssocID="{2AC18FB0-BB7D-41C6-9D9A-DACBF99CCECB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</dgm:spPr>
    </dgm:pt>
    <dgm:pt modelId="{BF2679F6-D285-4FEF-B549-3B77F44A6D9E}" type="pres">
      <dgm:prSet presAssocID="{2AC18FB0-BB7D-41C6-9D9A-DACBF99CCECB}" presName="L2TextContainer" presStyleLbl="revTx" presStyleIdx="0" presStyleCnt="6">
        <dgm:presLayoutVars>
          <dgm:bulletEnabled val="1"/>
        </dgm:presLayoutVars>
      </dgm:prSet>
      <dgm:spPr/>
    </dgm:pt>
    <dgm:pt modelId="{D9BED48F-E53F-4D22-AA1C-DEFDDA5D0851}" type="pres">
      <dgm:prSet presAssocID="{2AC18FB0-BB7D-41C6-9D9A-DACBF99CCECB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B3A19379-6699-4F7C-983C-41AD8E05326B}" type="pres">
      <dgm:prSet presAssocID="{2AC18FB0-BB7D-41C6-9D9A-DACBF99CCECB}" presName="ConnectLine" presStyleLbl="sibTrans1D1" presStyleIdx="0" presStyleCnt="3"/>
      <dgm:spPr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54FAA07-391B-44FF-AA0B-A3946DA0E039}" type="pres">
      <dgm:prSet presAssocID="{2AC18FB0-BB7D-41C6-9D9A-DACBF99CCECB}" presName="EmptyPlaceHolder" presStyleCnt="0"/>
      <dgm:spPr/>
    </dgm:pt>
    <dgm:pt modelId="{D39C63AB-B76F-4619-8F44-5DD38AE9231B}" type="pres">
      <dgm:prSet presAssocID="{437BC22D-355A-4BB7-A758-341E2CA835DD}" presName="spaceBetweenRectangles" presStyleCnt="0"/>
      <dgm:spPr/>
    </dgm:pt>
    <dgm:pt modelId="{5804F2CF-0633-4A88-B2D8-B1837B2B05B0}" type="pres">
      <dgm:prSet presAssocID="{7793AFC3-9C7B-4770-9491-024284E8A9CA}" presName="composite" presStyleCnt="0"/>
      <dgm:spPr/>
    </dgm:pt>
    <dgm:pt modelId="{1841D338-0E5A-446A-B66A-8FCBC0217B17}" type="pres">
      <dgm:prSet presAssocID="{7793AFC3-9C7B-4770-9491-024284E8A9CA}" presName="ConnectorPoint" presStyleLbl="lnNode1" presStyleIdx="1" presStyleCnt="3"/>
      <dgm:spPr>
        <a:gradFill rotWithShape="0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</dgm:pt>
    <dgm:pt modelId="{AC17EAEA-3733-44A5-8171-6AE846751645}" type="pres">
      <dgm:prSet presAssocID="{7793AFC3-9C7B-4770-9491-024284E8A9CA}" presName="DropPinPlaceHolder" presStyleCnt="0"/>
      <dgm:spPr/>
    </dgm:pt>
    <dgm:pt modelId="{A092DD5C-C821-4EF5-A50B-FF50BBCEC100}" type="pres">
      <dgm:prSet presAssocID="{7793AFC3-9C7B-4770-9491-024284E8A9CA}" presName="DropPin" presStyleLbl="alignNode1" presStyleIdx="1" presStyleCnt="3"/>
      <dgm:spPr/>
    </dgm:pt>
    <dgm:pt modelId="{CD98E1F1-A080-4D86-B883-FF445CAB7A96}" type="pres">
      <dgm:prSet presAssocID="{7793AFC3-9C7B-4770-9491-024284E8A9CA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</dgm:spPr>
    </dgm:pt>
    <dgm:pt modelId="{B7A26279-5EE7-4BDA-9AFF-C7B623813FC9}" type="pres">
      <dgm:prSet presAssocID="{7793AFC3-9C7B-4770-9491-024284E8A9CA}" presName="L2TextContainer" presStyleLbl="revTx" presStyleIdx="2" presStyleCnt="6">
        <dgm:presLayoutVars>
          <dgm:bulletEnabled val="1"/>
        </dgm:presLayoutVars>
      </dgm:prSet>
      <dgm:spPr/>
    </dgm:pt>
    <dgm:pt modelId="{FED440F5-3856-4565-8595-09B7C9DABFDC}" type="pres">
      <dgm:prSet presAssocID="{7793AFC3-9C7B-4770-9491-024284E8A9CA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ADB86D39-DA1E-4387-B052-C48B2ACE8037}" type="pres">
      <dgm:prSet presAssocID="{7793AFC3-9C7B-4770-9491-024284E8A9CA}" presName="ConnectLine" presStyleLbl="sibTrans1D1" presStyleIdx="1" presStyleCnt="3" custLinFactNeighborY="8150"/>
      <dgm:spPr>
        <a:noFill/>
        <a:ln w="12700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dash"/>
        </a:ln>
        <a:effectLst/>
      </dgm:spPr>
    </dgm:pt>
    <dgm:pt modelId="{E766BC9A-21AB-4080-8A59-F50D915E82CE}" type="pres">
      <dgm:prSet presAssocID="{7793AFC3-9C7B-4770-9491-024284E8A9CA}" presName="EmptyPlaceHolder" presStyleCnt="0"/>
      <dgm:spPr/>
    </dgm:pt>
    <dgm:pt modelId="{E46886AB-30A8-45AF-8CEB-D87F3366FD5A}" type="pres">
      <dgm:prSet presAssocID="{0EE9B6FA-8C0F-4A58-9503-AA7E569EC788}" presName="spaceBetweenRectangles" presStyleCnt="0"/>
      <dgm:spPr/>
    </dgm:pt>
    <dgm:pt modelId="{53C592EE-CA37-4A9C-B597-3997E11BC385}" type="pres">
      <dgm:prSet presAssocID="{BEC02C49-31EC-407F-8AA9-8057CEAB0670}" presName="composite" presStyleCnt="0"/>
      <dgm:spPr/>
    </dgm:pt>
    <dgm:pt modelId="{061D9528-B0A6-4CEB-B969-0AFF428E059C}" type="pres">
      <dgm:prSet presAssocID="{BEC02C49-31EC-407F-8AA9-8057CEAB0670}" presName="ConnectorPoint" presStyleLbl="lnNode1" presStyleIdx="2" presStyleCnt="3"/>
      <dgm:spPr>
        <a:gradFill rotWithShape="0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gm:spPr>
    </dgm:pt>
    <dgm:pt modelId="{40AC926B-4ADA-467E-B3CF-67B77B89F6DC}" type="pres">
      <dgm:prSet presAssocID="{BEC02C49-31EC-407F-8AA9-8057CEAB0670}" presName="DropPinPlaceHolder" presStyleCnt="0"/>
      <dgm:spPr/>
    </dgm:pt>
    <dgm:pt modelId="{969E8AA3-F138-4AAD-9F2C-99497469444D}" type="pres">
      <dgm:prSet presAssocID="{BEC02C49-31EC-407F-8AA9-8057CEAB0670}" presName="DropPin" presStyleLbl="alignNode1" presStyleIdx="2" presStyleCnt="3"/>
      <dgm:spPr/>
    </dgm:pt>
    <dgm:pt modelId="{A3E5E23F-56B2-4DF6-8671-B35606D3911F}" type="pres">
      <dgm:prSet presAssocID="{BEC02C49-31EC-407F-8AA9-8057CEAB0670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</dgm:spPr>
    </dgm:pt>
    <dgm:pt modelId="{9F8F718D-E22D-4DB5-8CF2-37BFB3469797}" type="pres">
      <dgm:prSet presAssocID="{BEC02C49-31EC-407F-8AA9-8057CEAB0670}" presName="L2TextContainer" presStyleLbl="revTx" presStyleIdx="4" presStyleCnt="6">
        <dgm:presLayoutVars>
          <dgm:bulletEnabled val="1"/>
        </dgm:presLayoutVars>
      </dgm:prSet>
      <dgm:spPr/>
    </dgm:pt>
    <dgm:pt modelId="{6F1B3C0E-0C38-40A8-839C-E3702DE49B17}" type="pres">
      <dgm:prSet presAssocID="{BEC02C49-31EC-407F-8AA9-8057CEAB0670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C737ECEB-4A48-44E2-8264-FA495911A06E}" type="pres">
      <dgm:prSet presAssocID="{BEC02C49-31EC-407F-8AA9-8057CEAB0670}" presName="ConnectLine" presStyleLbl="sibTrans1D1" presStyleIdx="2" presStyleCnt="3"/>
      <dgm:spPr>
        <a:noFill/>
        <a:ln w="12700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dash"/>
        </a:ln>
        <a:effectLst/>
      </dgm:spPr>
    </dgm:pt>
    <dgm:pt modelId="{2F75CED5-F78D-4115-8CF9-58371AD4CA48}" type="pres">
      <dgm:prSet presAssocID="{BEC02C49-31EC-407F-8AA9-8057CEAB0670}" presName="EmptyPlaceHolder" presStyleCnt="0"/>
      <dgm:spPr/>
    </dgm:pt>
  </dgm:ptLst>
  <dgm:cxnLst>
    <dgm:cxn modelId="{68887B05-AFA7-435B-9010-68153479EFAE}" srcId="{7793AFC3-9C7B-4770-9491-024284E8A9CA}" destId="{80D03A01-F287-4520-A21F-2F144B8DFC3C}" srcOrd="0" destOrd="0" parTransId="{F3C83507-C528-450D-96B2-D93C907FF92B}" sibTransId="{E57C425A-45F3-40E5-A215-78B5BA5D9B38}"/>
    <dgm:cxn modelId="{E2BA850A-7196-456E-93BF-084913897043}" type="presOf" srcId="{06F1312F-CC96-493B-9B62-3207ECF0E03B}" destId="{9F8F718D-E22D-4DB5-8CF2-37BFB3469797}" srcOrd="0" destOrd="0" presId="urn:microsoft.com/office/officeart/2017/3/layout/DropPinTimeline"/>
    <dgm:cxn modelId="{7649FB12-E44F-411D-96E3-ADADE8878921}" type="presOf" srcId="{2AC18FB0-BB7D-41C6-9D9A-DACBF99CCECB}" destId="{D9BED48F-E53F-4D22-AA1C-DEFDDA5D0851}" srcOrd="0" destOrd="0" presId="urn:microsoft.com/office/officeart/2017/3/layout/DropPinTimeline"/>
    <dgm:cxn modelId="{5A3F6216-E456-4540-8978-3C9D3A7FD4D3}" srcId="{2AC18FB0-BB7D-41C6-9D9A-DACBF99CCECB}" destId="{36F5CBE0-762E-4745-BDD8-BDAC8B33BC2D}" srcOrd="0" destOrd="0" parTransId="{48D75F20-4115-45DA-891D-D13C5B570B06}" sibTransId="{2EDF5CB2-D7CE-4098-AAD8-3118BA15F545}"/>
    <dgm:cxn modelId="{E93FAA33-C3B5-4A86-838D-3EF2A01F47D4}" type="presOf" srcId="{51EB70B2-F44F-4ED1-A720-6A3C0E315348}" destId="{52484949-66D5-42A6-9079-799973C3CC67}" srcOrd="0" destOrd="0" presId="urn:microsoft.com/office/officeart/2017/3/layout/DropPinTimeline"/>
    <dgm:cxn modelId="{8A318F34-B8BE-4941-9727-048372A244BF}" type="presOf" srcId="{80D03A01-F287-4520-A21F-2F144B8DFC3C}" destId="{B7A26279-5EE7-4BDA-9AFF-C7B623813FC9}" srcOrd="0" destOrd="0" presId="urn:microsoft.com/office/officeart/2017/3/layout/DropPinTimeline"/>
    <dgm:cxn modelId="{77783143-0EDE-45F4-82DE-7A17A776ADEE}" srcId="{51EB70B2-F44F-4ED1-A720-6A3C0E315348}" destId="{2AC18FB0-BB7D-41C6-9D9A-DACBF99CCECB}" srcOrd="0" destOrd="0" parTransId="{38B5DA44-E757-4268-8AAE-5943C3BA2B5A}" sibTransId="{437BC22D-355A-4BB7-A758-341E2CA835DD}"/>
    <dgm:cxn modelId="{2DD95058-F68A-4C4F-9C80-18515A73D9D7}" srcId="{BEC02C49-31EC-407F-8AA9-8057CEAB0670}" destId="{06F1312F-CC96-493B-9B62-3207ECF0E03B}" srcOrd="0" destOrd="0" parTransId="{05A25692-85E7-4D1A-801C-2BE69C3E7D84}" sibTransId="{F45DC97C-B873-4AEA-B7F1-C075855ADB12}"/>
    <dgm:cxn modelId="{B1829F93-3117-4A30-AE75-E4A222B01AFF}" srcId="{51EB70B2-F44F-4ED1-A720-6A3C0E315348}" destId="{7793AFC3-9C7B-4770-9491-024284E8A9CA}" srcOrd="1" destOrd="0" parTransId="{25F43812-AB9B-422F-A74C-94EE53C59DBE}" sibTransId="{0EE9B6FA-8C0F-4A58-9503-AA7E569EC788}"/>
    <dgm:cxn modelId="{F3178FA8-99A8-424F-B306-5AB6191FCCFE}" srcId="{51EB70B2-F44F-4ED1-A720-6A3C0E315348}" destId="{BEC02C49-31EC-407F-8AA9-8057CEAB0670}" srcOrd="2" destOrd="0" parTransId="{47CA235B-041C-471B-809A-6E6FA0A481C3}" sibTransId="{3FF5E5C7-10F8-47B9-93BD-5F8110EB544D}"/>
    <dgm:cxn modelId="{5E0B4DBE-5023-4077-A6CE-02D1463C1502}" type="presOf" srcId="{BEC02C49-31EC-407F-8AA9-8057CEAB0670}" destId="{6F1B3C0E-0C38-40A8-839C-E3702DE49B17}" srcOrd="0" destOrd="0" presId="urn:microsoft.com/office/officeart/2017/3/layout/DropPinTimeline"/>
    <dgm:cxn modelId="{79FF4CC1-8673-4A73-91C3-F009B00AAAE3}" type="presOf" srcId="{7793AFC3-9C7B-4770-9491-024284E8A9CA}" destId="{FED440F5-3856-4565-8595-09B7C9DABFDC}" srcOrd="0" destOrd="0" presId="urn:microsoft.com/office/officeart/2017/3/layout/DropPinTimeline"/>
    <dgm:cxn modelId="{E5E135E1-4D7D-4137-81DA-4645272BA43D}" type="presOf" srcId="{36F5CBE0-762E-4745-BDD8-BDAC8B33BC2D}" destId="{BF2679F6-D285-4FEF-B549-3B77F44A6D9E}" srcOrd="0" destOrd="0" presId="urn:microsoft.com/office/officeart/2017/3/layout/DropPinTimeline"/>
    <dgm:cxn modelId="{4F85A4C9-ACCC-46DE-841E-681AB410CDB5}" type="presParOf" srcId="{52484949-66D5-42A6-9079-799973C3CC67}" destId="{73C7A06F-2ED5-4150-AFEE-5FFB04293A5F}" srcOrd="0" destOrd="0" presId="urn:microsoft.com/office/officeart/2017/3/layout/DropPinTimeline"/>
    <dgm:cxn modelId="{84A218BD-943E-4AF8-98B0-D964185378CA}" type="presParOf" srcId="{52484949-66D5-42A6-9079-799973C3CC67}" destId="{13F5046C-C592-42A0-B279-50BC5B2DB4FF}" srcOrd="1" destOrd="0" presId="urn:microsoft.com/office/officeart/2017/3/layout/DropPinTimeline"/>
    <dgm:cxn modelId="{D5560E98-A925-41F9-AD5B-C8D958B642FE}" type="presParOf" srcId="{13F5046C-C592-42A0-B279-50BC5B2DB4FF}" destId="{D9768E19-2266-4ADB-A24E-550FE2200289}" srcOrd="0" destOrd="0" presId="urn:microsoft.com/office/officeart/2017/3/layout/DropPinTimeline"/>
    <dgm:cxn modelId="{334C8AC2-6D8F-49F9-87A0-3ADAF7884CBB}" type="presParOf" srcId="{D9768E19-2266-4ADB-A24E-550FE2200289}" destId="{C36A0DA8-E965-4C92-A661-E220FA2D8E7C}" srcOrd="0" destOrd="0" presId="urn:microsoft.com/office/officeart/2017/3/layout/DropPinTimeline"/>
    <dgm:cxn modelId="{3AF81653-C0CC-426A-BC27-8BB217B56348}" type="presParOf" srcId="{D9768E19-2266-4ADB-A24E-550FE2200289}" destId="{B630DBAD-6802-4565-A8C2-20343457A397}" srcOrd="1" destOrd="0" presId="urn:microsoft.com/office/officeart/2017/3/layout/DropPinTimeline"/>
    <dgm:cxn modelId="{8390A686-5D10-4883-AF0E-27DE0B081BA8}" type="presParOf" srcId="{B630DBAD-6802-4565-A8C2-20343457A397}" destId="{3AE6849A-A694-43C2-8EBF-2C66583478CA}" srcOrd="0" destOrd="0" presId="urn:microsoft.com/office/officeart/2017/3/layout/DropPinTimeline"/>
    <dgm:cxn modelId="{A00EB6FA-61CC-4B42-8821-5F4F82E8EC95}" type="presParOf" srcId="{B630DBAD-6802-4565-A8C2-20343457A397}" destId="{4504B7EC-B74E-46F6-BDD2-489753B5807B}" srcOrd="1" destOrd="0" presId="urn:microsoft.com/office/officeart/2017/3/layout/DropPinTimeline"/>
    <dgm:cxn modelId="{0CC4FF3C-946B-46F4-8838-22EFC96B0003}" type="presParOf" srcId="{D9768E19-2266-4ADB-A24E-550FE2200289}" destId="{BF2679F6-D285-4FEF-B549-3B77F44A6D9E}" srcOrd="2" destOrd="0" presId="urn:microsoft.com/office/officeart/2017/3/layout/DropPinTimeline"/>
    <dgm:cxn modelId="{A6CA51C3-1D4B-4EBF-A18C-463F0AAF97F5}" type="presParOf" srcId="{D9768E19-2266-4ADB-A24E-550FE2200289}" destId="{D9BED48F-E53F-4D22-AA1C-DEFDDA5D0851}" srcOrd="3" destOrd="0" presId="urn:microsoft.com/office/officeart/2017/3/layout/DropPinTimeline"/>
    <dgm:cxn modelId="{ED7F8B65-F625-49A4-B2C4-7591349ACC41}" type="presParOf" srcId="{D9768E19-2266-4ADB-A24E-550FE2200289}" destId="{B3A19379-6699-4F7C-983C-41AD8E05326B}" srcOrd="4" destOrd="0" presId="urn:microsoft.com/office/officeart/2017/3/layout/DropPinTimeline"/>
    <dgm:cxn modelId="{6668B576-B7DA-417B-B35C-DA147505B236}" type="presParOf" srcId="{D9768E19-2266-4ADB-A24E-550FE2200289}" destId="{D54FAA07-391B-44FF-AA0B-A3946DA0E039}" srcOrd="5" destOrd="0" presId="urn:microsoft.com/office/officeart/2017/3/layout/DropPinTimeline"/>
    <dgm:cxn modelId="{2E6DF8ED-05D7-4847-9DDB-E430A961B023}" type="presParOf" srcId="{13F5046C-C592-42A0-B279-50BC5B2DB4FF}" destId="{D39C63AB-B76F-4619-8F44-5DD38AE9231B}" srcOrd="1" destOrd="0" presId="urn:microsoft.com/office/officeart/2017/3/layout/DropPinTimeline"/>
    <dgm:cxn modelId="{20C79390-B1AA-4691-BCFB-937C3817DA66}" type="presParOf" srcId="{13F5046C-C592-42A0-B279-50BC5B2DB4FF}" destId="{5804F2CF-0633-4A88-B2D8-B1837B2B05B0}" srcOrd="2" destOrd="0" presId="urn:microsoft.com/office/officeart/2017/3/layout/DropPinTimeline"/>
    <dgm:cxn modelId="{D42CC128-77EC-4367-AB41-0DAAC83BFA6F}" type="presParOf" srcId="{5804F2CF-0633-4A88-B2D8-B1837B2B05B0}" destId="{1841D338-0E5A-446A-B66A-8FCBC0217B17}" srcOrd="0" destOrd="0" presId="urn:microsoft.com/office/officeart/2017/3/layout/DropPinTimeline"/>
    <dgm:cxn modelId="{1C409000-52F3-4055-812E-1325D7E42CF1}" type="presParOf" srcId="{5804F2CF-0633-4A88-B2D8-B1837B2B05B0}" destId="{AC17EAEA-3733-44A5-8171-6AE846751645}" srcOrd="1" destOrd="0" presId="urn:microsoft.com/office/officeart/2017/3/layout/DropPinTimeline"/>
    <dgm:cxn modelId="{65B496BE-B64F-4FF7-8AF5-C0E357FE815B}" type="presParOf" srcId="{AC17EAEA-3733-44A5-8171-6AE846751645}" destId="{A092DD5C-C821-4EF5-A50B-FF50BBCEC100}" srcOrd="0" destOrd="0" presId="urn:microsoft.com/office/officeart/2017/3/layout/DropPinTimeline"/>
    <dgm:cxn modelId="{55B20751-1ECE-45EB-B198-1AB46628493A}" type="presParOf" srcId="{AC17EAEA-3733-44A5-8171-6AE846751645}" destId="{CD98E1F1-A080-4D86-B883-FF445CAB7A96}" srcOrd="1" destOrd="0" presId="urn:microsoft.com/office/officeart/2017/3/layout/DropPinTimeline"/>
    <dgm:cxn modelId="{A6947EF8-85CC-47F8-8C0D-83D53FD96E2B}" type="presParOf" srcId="{5804F2CF-0633-4A88-B2D8-B1837B2B05B0}" destId="{B7A26279-5EE7-4BDA-9AFF-C7B623813FC9}" srcOrd="2" destOrd="0" presId="urn:microsoft.com/office/officeart/2017/3/layout/DropPinTimeline"/>
    <dgm:cxn modelId="{099B6B2C-206D-481F-912F-6F5DE8CCE178}" type="presParOf" srcId="{5804F2CF-0633-4A88-B2D8-B1837B2B05B0}" destId="{FED440F5-3856-4565-8595-09B7C9DABFDC}" srcOrd="3" destOrd="0" presId="urn:microsoft.com/office/officeart/2017/3/layout/DropPinTimeline"/>
    <dgm:cxn modelId="{AC70602B-8293-4408-B870-5F8292F6B1F4}" type="presParOf" srcId="{5804F2CF-0633-4A88-B2D8-B1837B2B05B0}" destId="{ADB86D39-DA1E-4387-B052-C48B2ACE8037}" srcOrd="4" destOrd="0" presId="urn:microsoft.com/office/officeart/2017/3/layout/DropPinTimeline"/>
    <dgm:cxn modelId="{4CB26F84-366B-4345-B619-9CE7B243B35F}" type="presParOf" srcId="{5804F2CF-0633-4A88-B2D8-B1837B2B05B0}" destId="{E766BC9A-21AB-4080-8A59-F50D915E82CE}" srcOrd="5" destOrd="0" presId="urn:microsoft.com/office/officeart/2017/3/layout/DropPinTimeline"/>
    <dgm:cxn modelId="{1E4D710B-24DB-42F0-9596-9CCF477F023E}" type="presParOf" srcId="{13F5046C-C592-42A0-B279-50BC5B2DB4FF}" destId="{E46886AB-30A8-45AF-8CEB-D87F3366FD5A}" srcOrd="3" destOrd="0" presId="urn:microsoft.com/office/officeart/2017/3/layout/DropPinTimeline"/>
    <dgm:cxn modelId="{5118E2B1-EDA8-4A7D-96A2-099D5ECCFA97}" type="presParOf" srcId="{13F5046C-C592-42A0-B279-50BC5B2DB4FF}" destId="{53C592EE-CA37-4A9C-B597-3997E11BC385}" srcOrd="4" destOrd="0" presId="urn:microsoft.com/office/officeart/2017/3/layout/DropPinTimeline"/>
    <dgm:cxn modelId="{A33EFB52-B896-4E89-A6B2-B735E627E64F}" type="presParOf" srcId="{53C592EE-CA37-4A9C-B597-3997E11BC385}" destId="{061D9528-B0A6-4CEB-B969-0AFF428E059C}" srcOrd="0" destOrd="0" presId="urn:microsoft.com/office/officeart/2017/3/layout/DropPinTimeline"/>
    <dgm:cxn modelId="{7B7FFBFE-C05F-4B82-906C-E8551D52FA05}" type="presParOf" srcId="{53C592EE-CA37-4A9C-B597-3997E11BC385}" destId="{40AC926B-4ADA-467E-B3CF-67B77B89F6DC}" srcOrd="1" destOrd="0" presId="urn:microsoft.com/office/officeart/2017/3/layout/DropPinTimeline"/>
    <dgm:cxn modelId="{5B76D3FB-20FA-4FAC-8305-F7C17BC2BF09}" type="presParOf" srcId="{40AC926B-4ADA-467E-B3CF-67B77B89F6DC}" destId="{969E8AA3-F138-4AAD-9F2C-99497469444D}" srcOrd="0" destOrd="0" presId="urn:microsoft.com/office/officeart/2017/3/layout/DropPinTimeline"/>
    <dgm:cxn modelId="{8B1AACFE-09D9-4745-8371-A625322AF7CA}" type="presParOf" srcId="{40AC926B-4ADA-467E-B3CF-67B77B89F6DC}" destId="{A3E5E23F-56B2-4DF6-8671-B35606D3911F}" srcOrd="1" destOrd="0" presId="urn:microsoft.com/office/officeart/2017/3/layout/DropPinTimeline"/>
    <dgm:cxn modelId="{0119C368-57DE-4EFA-8731-E46E031097FF}" type="presParOf" srcId="{53C592EE-CA37-4A9C-B597-3997E11BC385}" destId="{9F8F718D-E22D-4DB5-8CF2-37BFB3469797}" srcOrd="2" destOrd="0" presId="urn:microsoft.com/office/officeart/2017/3/layout/DropPinTimeline"/>
    <dgm:cxn modelId="{54AD1451-633A-423A-9DDE-04E71388BAEC}" type="presParOf" srcId="{53C592EE-CA37-4A9C-B597-3997E11BC385}" destId="{6F1B3C0E-0C38-40A8-839C-E3702DE49B17}" srcOrd="3" destOrd="0" presId="urn:microsoft.com/office/officeart/2017/3/layout/DropPinTimeline"/>
    <dgm:cxn modelId="{9AED5624-F8B3-4021-B868-800D54C443C7}" type="presParOf" srcId="{53C592EE-CA37-4A9C-B597-3997E11BC385}" destId="{C737ECEB-4A48-44E2-8264-FA495911A06E}" srcOrd="4" destOrd="0" presId="urn:microsoft.com/office/officeart/2017/3/layout/DropPinTimeline"/>
    <dgm:cxn modelId="{01BC3C3D-A027-411E-A9FE-D30E6B7FB599}" type="presParOf" srcId="{53C592EE-CA37-4A9C-B597-3997E11BC385}" destId="{2F75CED5-F78D-4115-8CF9-58371AD4CA48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54CB3-E345-442C-B0CB-BBE01CB09F0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E77366-2F6C-4992-BFCA-E95D46FDA3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Confidential Liaison for Prospective Businesses, Developers, etc.</a:t>
          </a:r>
        </a:p>
      </dgm:t>
    </dgm:pt>
    <dgm:pt modelId="{BC684DE3-4C8F-475A-B64F-0C157FA6F659}" type="parTrans" cxnId="{E8CD4DE6-11AC-4A80-9FED-FBBC412DBB75}">
      <dgm:prSet/>
      <dgm:spPr/>
      <dgm:t>
        <a:bodyPr/>
        <a:lstStyle/>
        <a:p>
          <a:endParaRPr lang="en-US"/>
        </a:p>
      </dgm:t>
    </dgm:pt>
    <dgm:pt modelId="{BC15F08A-DE18-4F81-8F58-846C4624467A}" type="sibTrans" cxnId="{E8CD4DE6-11AC-4A80-9FED-FBBC412DBB75}">
      <dgm:prSet/>
      <dgm:spPr/>
      <dgm:t>
        <a:bodyPr/>
        <a:lstStyle/>
        <a:p>
          <a:endParaRPr lang="en-US"/>
        </a:p>
      </dgm:t>
    </dgm:pt>
    <dgm:pt modelId="{EBE8AA51-DD01-41AF-8046-5DEFDA8F3E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Business Retention Efforts for Local Businesses</a:t>
          </a:r>
        </a:p>
      </dgm:t>
    </dgm:pt>
    <dgm:pt modelId="{79BD0376-B7A9-434C-A4A6-145BC3A699C3}" type="parTrans" cxnId="{BC2737BB-E3F3-4480-9826-93FC624C5546}">
      <dgm:prSet/>
      <dgm:spPr/>
      <dgm:t>
        <a:bodyPr/>
        <a:lstStyle/>
        <a:p>
          <a:endParaRPr lang="en-US"/>
        </a:p>
      </dgm:t>
    </dgm:pt>
    <dgm:pt modelId="{E0CDD5ED-5964-40DD-8EAD-E2C652E9257E}" type="sibTrans" cxnId="{BC2737BB-E3F3-4480-9826-93FC624C5546}">
      <dgm:prSet/>
      <dgm:spPr/>
      <dgm:t>
        <a:bodyPr/>
        <a:lstStyle/>
        <a:p>
          <a:endParaRPr lang="en-US"/>
        </a:p>
      </dgm:t>
    </dgm:pt>
    <dgm:pt modelId="{A9EFBCDE-9140-443B-A8CF-46371A30B1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Facilitation of Federal and State Programs, Knowledge of Funding Mechanisms for Businesses </a:t>
          </a:r>
        </a:p>
      </dgm:t>
    </dgm:pt>
    <dgm:pt modelId="{E559ECD9-9346-42E1-B96D-E36341D5721F}" type="parTrans" cxnId="{1087C92E-3473-4CA8-8B9A-F4D0DAFB8DEF}">
      <dgm:prSet/>
      <dgm:spPr/>
      <dgm:t>
        <a:bodyPr/>
        <a:lstStyle/>
        <a:p>
          <a:endParaRPr lang="en-US"/>
        </a:p>
      </dgm:t>
    </dgm:pt>
    <dgm:pt modelId="{5DA176CA-BED4-4A45-89CB-34C157F2012F}" type="sibTrans" cxnId="{1087C92E-3473-4CA8-8B9A-F4D0DAFB8DEF}">
      <dgm:prSet/>
      <dgm:spPr/>
      <dgm:t>
        <a:bodyPr/>
        <a:lstStyle/>
        <a:p>
          <a:endParaRPr lang="en-US"/>
        </a:p>
      </dgm:t>
    </dgm:pt>
    <dgm:pt modelId="{A91F35AA-12BB-4A79-9175-165D731C26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Advocate to Local Governments for Businesses and Developers</a:t>
          </a:r>
        </a:p>
      </dgm:t>
    </dgm:pt>
    <dgm:pt modelId="{6DDA41B7-F199-42DA-82D1-A1FB318EA087}" type="parTrans" cxnId="{CB4E60AB-FCED-4BE7-A656-559F2A962EC3}">
      <dgm:prSet/>
      <dgm:spPr/>
      <dgm:t>
        <a:bodyPr/>
        <a:lstStyle/>
        <a:p>
          <a:endParaRPr lang="en-US"/>
        </a:p>
      </dgm:t>
    </dgm:pt>
    <dgm:pt modelId="{51DA3445-E55A-4778-A21D-3D0BA7633B90}" type="sibTrans" cxnId="{CB4E60AB-FCED-4BE7-A656-559F2A962EC3}">
      <dgm:prSet/>
      <dgm:spPr/>
      <dgm:t>
        <a:bodyPr/>
        <a:lstStyle/>
        <a:p>
          <a:endParaRPr lang="en-US"/>
        </a:p>
      </dgm:t>
    </dgm:pt>
    <dgm:pt modelId="{24253FEF-87B9-402B-9843-529F545A0F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Community Liaison between Regional Organizations</a:t>
          </a:r>
        </a:p>
      </dgm:t>
    </dgm:pt>
    <dgm:pt modelId="{1CC2B764-A632-44B8-85AD-6E5A2A5E14CE}" type="parTrans" cxnId="{D694E709-3BA4-407D-9F00-2D05500DB20A}">
      <dgm:prSet/>
      <dgm:spPr/>
      <dgm:t>
        <a:bodyPr/>
        <a:lstStyle/>
        <a:p>
          <a:endParaRPr lang="en-US"/>
        </a:p>
      </dgm:t>
    </dgm:pt>
    <dgm:pt modelId="{F03E0DDA-9BEE-478B-A6EC-CB01544BD4DC}" type="sibTrans" cxnId="{D694E709-3BA4-407D-9F00-2D05500DB20A}">
      <dgm:prSet/>
      <dgm:spPr/>
      <dgm:t>
        <a:bodyPr/>
        <a:lstStyle/>
        <a:p>
          <a:endParaRPr lang="en-US"/>
        </a:p>
      </dgm:t>
    </dgm:pt>
    <dgm:pt modelId="{D5D4AEEF-C523-47D0-9F32-6D29DB1A7B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Tracking of Economic Development Drivers, Markers</a:t>
          </a:r>
        </a:p>
      </dgm:t>
    </dgm:pt>
    <dgm:pt modelId="{76DFF666-D471-4AC2-8512-22E2BEC08EE8}" type="parTrans" cxnId="{0893C42A-6A37-47A5-8151-E6D7F819358E}">
      <dgm:prSet/>
      <dgm:spPr/>
      <dgm:t>
        <a:bodyPr/>
        <a:lstStyle/>
        <a:p>
          <a:endParaRPr lang="en-US"/>
        </a:p>
      </dgm:t>
    </dgm:pt>
    <dgm:pt modelId="{7949A534-3F4D-4F04-9D91-410EA1C49A58}" type="sibTrans" cxnId="{0893C42A-6A37-47A5-8151-E6D7F819358E}">
      <dgm:prSet/>
      <dgm:spPr/>
      <dgm:t>
        <a:bodyPr/>
        <a:lstStyle/>
        <a:p>
          <a:endParaRPr lang="en-US"/>
        </a:p>
      </dgm:t>
    </dgm:pt>
    <dgm:pt modelId="{3E250658-A178-418D-803F-B9A04C83CB7B}" type="pres">
      <dgm:prSet presAssocID="{CEB54CB3-E345-442C-B0CB-BBE01CB09F00}" presName="root" presStyleCnt="0">
        <dgm:presLayoutVars>
          <dgm:dir/>
          <dgm:resizeHandles val="exact"/>
        </dgm:presLayoutVars>
      </dgm:prSet>
      <dgm:spPr/>
    </dgm:pt>
    <dgm:pt modelId="{D5869EFE-40D0-4437-AE25-B628D2E2CBF3}" type="pres">
      <dgm:prSet presAssocID="{A2E77366-2F6C-4992-BFCA-E95D46FDA347}" presName="compNode" presStyleCnt="0"/>
      <dgm:spPr/>
    </dgm:pt>
    <dgm:pt modelId="{41A17002-D782-4162-BD1D-F33D8195175A}" type="pres">
      <dgm:prSet presAssocID="{A2E77366-2F6C-4992-BFCA-E95D46FDA347}" presName="iconRect" presStyleLbl="node1" presStyleIdx="0" presStyleCnt="6" custLinFactNeighborY="-60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F39D1C55-75AD-47EA-8394-1CC59DCD1FC6}" type="pres">
      <dgm:prSet presAssocID="{A2E77366-2F6C-4992-BFCA-E95D46FDA347}" presName="spaceRect" presStyleCnt="0"/>
      <dgm:spPr/>
    </dgm:pt>
    <dgm:pt modelId="{FB1F6714-B8B1-4FC8-ABEC-2C7C26614B41}" type="pres">
      <dgm:prSet presAssocID="{A2E77366-2F6C-4992-BFCA-E95D46FDA347}" presName="textRect" presStyleLbl="revTx" presStyleIdx="0" presStyleCnt="6" custScaleX="86059" custLinFactNeighborY="-11626">
        <dgm:presLayoutVars>
          <dgm:chMax val="1"/>
          <dgm:chPref val="1"/>
        </dgm:presLayoutVars>
      </dgm:prSet>
      <dgm:spPr/>
    </dgm:pt>
    <dgm:pt modelId="{44EDEE08-E3FC-409E-AC60-3A58294A5C61}" type="pres">
      <dgm:prSet presAssocID="{BC15F08A-DE18-4F81-8F58-846C4624467A}" presName="sibTrans" presStyleCnt="0"/>
      <dgm:spPr/>
    </dgm:pt>
    <dgm:pt modelId="{E8A41D31-ACA5-4525-8006-C68737306AB9}" type="pres">
      <dgm:prSet presAssocID="{EBE8AA51-DD01-41AF-8046-5DEFDA8F3E28}" presName="compNode" presStyleCnt="0"/>
      <dgm:spPr/>
    </dgm:pt>
    <dgm:pt modelId="{031251FB-BAE7-46DD-BE98-267B6585AD08}" type="pres">
      <dgm:prSet presAssocID="{EBE8AA51-DD01-41AF-8046-5DEFDA8F3E28}" presName="iconRect" presStyleLbl="node1" presStyleIdx="1" presStyleCnt="6" custLinFactNeighborY="-60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A316726-16EB-418A-A883-9900ECC91072}" type="pres">
      <dgm:prSet presAssocID="{EBE8AA51-DD01-41AF-8046-5DEFDA8F3E28}" presName="spaceRect" presStyleCnt="0"/>
      <dgm:spPr/>
    </dgm:pt>
    <dgm:pt modelId="{79A70942-C81A-409C-9EC0-C42EB51CB1CB}" type="pres">
      <dgm:prSet presAssocID="{EBE8AA51-DD01-41AF-8046-5DEFDA8F3E28}" presName="textRect" presStyleLbl="revTx" presStyleIdx="1" presStyleCnt="6" custScaleX="83799" custLinFactNeighborY="-11626">
        <dgm:presLayoutVars>
          <dgm:chMax val="1"/>
          <dgm:chPref val="1"/>
        </dgm:presLayoutVars>
      </dgm:prSet>
      <dgm:spPr/>
    </dgm:pt>
    <dgm:pt modelId="{173EE7AC-4C0B-43F2-B4DD-2E6FF594ACBB}" type="pres">
      <dgm:prSet presAssocID="{E0CDD5ED-5964-40DD-8EAD-E2C652E9257E}" presName="sibTrans" presStyleCnt="0"/>
      <dgm:spPr/>
    </dgm:pt>
    <dgm:pt modelId="{07C099BC-5811-458F-9851-71BF75FCE82E}" type="pres">
      <dgm:prSet presAssocID="{A9EFBCDE-9140-443B-A8CF-46371A30B1F2}" presName="compNode" presStyleCnt="0"/>
      <dgm:spPr/>
    </dgm:pt>
    <dgm:pt modelId="{15DFEC1A-0755-4F74-80F3-DFE0C1F2E1E9}" type="pres">
      <dgm:prSet presAssocID="{A9EFBCDE-9140-443B-A8CF-46371A30B1F2}" presName="iconRect" presStyleLbl="node1" presStyleIdx="2" presStyleCnt="6" custLinFactNeighborY="-603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1D14F14C-3B70-455E-96B4-60B4433F6A9F}" type="pres">
      <dgm:prSet presAssocID="{A9EFBCDE-9140-443B-A8CF-46371A30B1F2}" presName="spaceRect" presStyleCnt="0"/>
      <dgm:spPr/>
    </dgm:pt>
    <dgm:pt modelId="{191BD080-050A-46B6-BE94-7BC322E0EFB4}" type="pres">
      <dgm:prSet presAssocID="{A9EFBCDE-9140-443B-A8CF-46371A30B1F2}" presName="textRect" presStyleLbl="revTx" presStyleIdx="2" presStyleCnt="6" custScaleX="99556" custLinFactNeighborY="-11626">
        <dgm:presLayoutVars>
          <dgm:chMax val="1"/>
          <dgm:chPref val="1"/>
        </dgm:presLayoutVars>
      </dgm:prSet>
      <dgm:spPr/>
    </dgm:pt>
    <dgm:pt modelId="{F67B2626-287A-4FC1-95B5-2400B6A1AA85}" type="pres">
      <dgm:prSet presAssocID="{5DA176CA-BED4-4A45-89CB-34C157F2012F}" presName="sibTrans" presStyleCnt="0"/>
      <dgm:spPr/>
    </dgm:pt>
    <dgm:pt modelId="{0012A7F6-0871-4723-8E8D-108D53B4B8B6}" type="pres">
      <dgm:prSet presAssocID="{A91F35AA-12BB-4A79-9175-165D731C2616}" presName="compNode" presStyleCnt="0"/>
      <dgm:spPr/>
    </dgm:pt>
    <dgm:pt modelId="{536F7A58-B130-47D6-8C74-27DB87FF7D21}" type="pres">
      <dgm:prSet presAssocID="{A91F35AA-12BB-4A79-9175-165D731C2616}" presName="iconRect" presStyleLbl="node1" presStyleIdx="3" presStyleCnt="6" custLinFactNeighborX="-3239" custLinFactNeighborY="2153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CDAD749-D74A-4E93-A582-857F56CACD47}" type="pres">
      <dgm:prSet presAssocID="{A91F35AA-12BB-4A79-9175-165D731C2616}" presName="spaceRect" presStyleCnt="0"/>
      <dgm:spPr/>
    </dgm:pt>
    <dgm:pt modelId="{B3A4F5A2-14C7-4E4F-AF64-CDCEE6E9E41D}" type="pres">
      <dgm:prSet presAssocID="{A91F35AA-12BB-4A79-9175-165D731C2616}" presName="textRect" presStyleLbl="revTx" presStyleIdx="3" presStyleCnt="6" custScaleX="82850" custLinFactNeighborY="13642">
        <dgm:presLayoutVars>
          <dgm:chMax val="1"/>
          <dgm:chPref val="1"/>
        </dgm:presLayoutVars>
      </dgm:prSet>
      <dgm:spPr/>
    </dgm:pt>
    <dgm:pt modelId="{B85142FA-79A7-4387-AF01-C4A3467358CF}" type="pres">
      <dgm:prSet presAssocID="{51DA3445-E55A-4778-A21D-3D0BA7633B90}" presName="sibTrans" presStyleCnt="0"/>
      <dgm:spPr/>
    </dgm:pt>
    <dgm:pt modelId="{F0537AE1-6743-4A8F-8735-EA5B30AC2D6F}" type="pres">
      <dgm:prSet presAssocID="{24253FEF-87B9-402B-9843-529F545A0FAA}" presName="compNode" presStyleCnt="0"/>
      <dgm:spPr/>
    </dgm:pt>
    <dgm:pt modelId="{3D660F48-EB41-47D1-AA87-291147174FB8}" type="pres">
      <dgm:prSet presAssocID="{24253FEF-87B9-402B-9843-529F545A0FAA}" presName="iconRect" presStyleLbl="node1" presStyleIdx="4" presStyleCnt="6" custLinFactNeighborY="2017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F813184-0B3B-463F-BCCC-2B7F94DB1385}" type="pres">
      <dgm:prSet presAssocID="{24253FEF-87B9-402B-9843-529F545A0FAA}" presName="spaceRect" presStyleCnt="0"/>
      <dgm:spPr/>
    </dgm:pt>
    <dgm:pt modelId="{54D127DA-6C91-49C4-84FB-36F69A39B4AF}" type="pres">
      <dgm:prSet presAssocID="{24253FEF-87B9-402B-9843-529F545A0FAA}" presName="textRect" presStyleLbl="revTx" presStyleIdx="4" presStyleCnt="6" custLinFactNeighborX="-774" custLinFactNeighborY="13642">
        <dgm:presLayoutVars>
          <dgm:chMax val="1"/>
          <dgm:chPref val="1"/>
        </dgm:presLayoutVars>
      </dgm:prSet>
      <dgm:spPr/>
    </dgm:pt>
    <dgm:pt modelId="{C289748D-D48B-449F-BDAA-6582049BD8C0}" type="pres">
      <dgm:prSet presAssocID="{F03E0DDA-9BEE-478B-A6EC-CB01544BD4DC}" presName="sibTrans" presStyleCnt="0"/>
      <dgm:spPr/>
    </dgm:pt>
    <dgm:pt modelId="{F3F23861-D723-46A3-B420-186E12EB3D08}" type="pres">
      <dgm:prSet presAssocID="{D5D4AEEF-C523-47D0-9F32-6D29DB1A7B97}" presName="compNode" presStyleCnt="0"/>
      <dgm:spPr/>
    </dgm:pt>
    <dgm:pt modelId="{B82FFB84-A7C5-42B1-BAA5-893194A3348C}" type="pres">
      <dgm:prSet presAssocID="{D5D4AEEF-C523-47D0-9F32-6D29DB1A7B97}" presName="iconRect" presStyleLbl="node1" presStyleIdx="5" presStyleCnt="6" custLinFactNeighborY="2063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A4C13C3-77F2-4DA2-B285-1C6C7C19B4A5}" type="pres">
      <dgm:prSet presAssocID="{D5D4AEEF-C523-47D0-9F32-6D29DB1A7B97}" presName="spaceRect" presStyleCnt="0"/>
      <dgm:spPr/>
    </dgm:pt>
    <dgm:pt modelId="{8D52A848-D0D1-4687-ABAA-9943FE3B1194}" type="pres">
      <dgm:prSet presAssocID="{D5D4AEEF-C523-47D0-9F32-6D29DB1A7B97}" presName="textRect" presStyleLbl="revTx" presStyleIdx="5" presStyleCnt="6" custScaleX="78546" custLinFactNeighborX="-2407" custLinFactNeighborY="13642">
        <dgm:presLayoutVars>
          <dgm:chMax val="1"/>
          <dgm:chPref val="1"/>
        </dgm:presLayoutVars>
      </dgm:prSet>
      <dgm:spPr/>
    </dgm:pt>
  </dgm:ptLst>
  <dgm:cxnLst>
    <dgm:cxn modelId="{D694E709-3BA4-407D-9F00-2D05500DB20A}" srcId="{CEB54CB3-E345-442C-B0CB-BBE01CB09F00}" destId="{24253FEF-87B9-402B-9843-529F545A0FAA}" srcOrd="4" destOrd="0" parTransId="{1CC2B764-A632-44B8-85AD-6E5A2A5E14CE}" sibTransId="{F03E0DDA-9BEE-478B-A6EC-CB01544BD4DC}"/>
    <dgm:cxn modelId="{BCE54324-52C8-4795-8FB7-A77614370A78}" type="presOf" srcId="{A2E77366-2F6C-4992-BFCA-E95D46FDA347}" destId="{FB1F6714-B8B1-4FC8-ABEC-2C7C26614B41}" srcOrd="0" destOrd="0" presId="urn:microsoft.com/office/officeart/2018/2/layout/IconLabelList"/>
    <dgm:cxn modelId="{0893C42A-6A37-47A5-8151-E6D7F819358E}" srcId="{CEB54CB3-E345-442C-B0CB-BBE01CB09F00}" destId="{D5D4AEEF-C523-47D0-9F32-6D29DB1A7B97}" srcOrd="5" destOrd="0" parTransId="{76DFF666-D471-4AC2-8512-22E2BEC08EE8}" sibTransId="{7949A534-3F4D-4F04-9D91-410EA1C49A58}"/>
    <dgm:cxn modelId="{9A5A942B-2F5E-459A-ACE5-35B07CF386B3}" type="presOf" srcId="{CEB54CB3-E345-442C-B0CB-BBE01CB09F00}" destId="{3E250658-A178-418D-803F-B9A04C83CB7B}" srcOrd="0" destOrd="0" presId="urn:microsoft.com/office/officeart/2018/2/layout/IconLabelList"/>
    <dgm:cxn modelId="{1087C92E-3473-4CA8-8B9A-F4D0DAFB8DEF}" srcId="{CEB54CB3-E345-442C-B0CB-BBE01CB09F00}" destId="{A9EFBCDE-9140-443B-A8CF-46371A30B1F2}" srcOrd="2" destOrd="0" parTransId="{E559ECD9-9346-42E1-B96D-E36341D5721F}" sibTransId="{5DA176CA-BED4-4A45-89CB-34C157F2012F}"/>
    <dgm:cxn modelId="{BFA0CE3A-60B4-4057-9321-148B069A82E1}" type="presOf" srcId="{EBE8AA51-DD01-41AF-8046-5DEFDA8F3E28}" destId="{79A70942-C81A-409C-9EC0-C42EB51CB1CB}" srcOrd="0" destOrd="0" presId="urn:microsoft.com/office/officeart/2018/2/layout/IconLabelList"/>
    <dgm:cxn modelId="{391CA74B-7964-461B-B18B-364C7DF56030}" type="presOf" srcId="{24253FEF-87B9-402B-9843-529F545A0FAA}" destId="{54D127DA-6C91-49C4-84FB-36F69A39B4AF}" srcOrd="0" destOrd="0" presId="urn:microsoft.com/office/officeart/2018/2/layout/IconLabelList"/>
    <dgm:cxn modelId="{A47E2655-93F6-4027-A657-9B18D586E321}" type="presOf" srcId="{D5D4AEEF-C523-47D0-9F32-6D29DB1A7B97}" destId="{8D52A848-D0D1-4687-ABAA-9943FE3B1194}" srcOrd="0" destOrd="0" presId="urn:microsoft.com/office/officeart/2018/2/layout/IconLabelList"/>
    <dgm:cxn modelId="{FFA05598-1CAF-4653-AC8F-CE0BD60B15F1}" type="presOf" srcId="{A91F35AA-12BB-4A79-9175-165D731C2616}" destId="{B3A4F5A2-14C7-4E4F-AF64-CDCEE6E9E41D}" srcOrd="0" destOrd="0" presId="urn:microsoft.com/office/officeart/2018/2/layout/IconLabelList"/>
    <dgm:cxn modelId="{CB4E60AB-FCED-4BE7-A656-559F2A962EC3}" srcId="{CEB54CB3-E345-442C-B0CB-BBE01CB09F00}" destId="{A91F35AA-12BB-4A79-9175-165D731C2616}" srcOrd="3" destOrd="0" parTransId="{6DDA41B7-F199-42DA-82D1-A1FB318EA087}" sibTransId="{51DA3445-E55A-4778-A21D-3D0BA7633B90}"/>
    <dgm:cxn modelId="{BC2737BB-E3F3-4480-9826-93FC624C5546}" srcId="{CEB54CB3-E345-442C-B0CB-BBE01CB09F00}" destId="{EBE8AA51-DD01-41AF-8046-5DEFDA8F3E28}" srcOrd="1" destOrd="0" parTransId="{79BD0376-B7A9-434C-A4A6-145BC3A699C3}" sibTransId="{E0CDD5ED-5964-40DD-8EAD-E2C652E9257E}"/>
    <dgm:cxn modelId="{E8CD4DE6-11AC-4A80-9FED-FBBC412DBB75}" srcId="{CEB54CB3-E345-442C-B0CB-BBE01CB09F00}" destId="{A2E77366-2F6C-4992-BFCA-E95D46FDA347}" srcOrd="0" destOrd="0" parTransId="{BC684DE3-4C8F-475A-B64F-0C157FA6F659}" sibTransId="{BC15F08A-DE18-4F81-8F58-846C4624467A}"/>
    <dgm:cxn modelId="{C701DBEB-75D2-4C54-9CE7-90D0D6CB7440}" type="presOf" srcId="{A9EFBCDE-9140-443B-A8CF-46371A30B1F2}" destId="{191BD080-050A-46B6-BE94-7BC322E0EFB4}" srcOrd="0" destOrd="0" presId="urn:microsoft.com/office/officeart/2018/2/layout/IconLabelList"/>
    <dgm:cxn modelId="{BE737B4C-08ED-4B7E-916B-6E46CE9D1E78}" type="presParOf" srcId="{3E250658-A178-418D-803F-B9A04C83CB7B}" destId="{D5869EFE-40D0-4437-AE25-B628D2E2CBF3}" srcOrd="0" destOrd="0" presId="urn:microsoft.com/office/officeart/2018/2/layout/IconLabelList"/>
    <dgm:cxn modelId="{7E364F6F-00A3-4E77-9188-787BD67C47ED}" type="presParOf" srcId="{D5869EFE-40D0-4437-AE25-B628D2E2CBF3}" destId="{41A17002-D782-4162-BD1D-F33D8195175A}" srcOrd="0" destOrd="0" presId="urn:microsoft.com/office/officeart/2018/2/layout/IconLabelList"/>
    <dgm:cxn modelId="{9E30B3D5-5DEF-4AD7-B68D-DC773AD22A59}" type="presParOf" srcId="{D5869EFE-40D0-4437-AE25-B628D2E2CBF3}" destId="{F39D1C55-75AD-47EA-8394-1CC59DCD1FC6}" srcOrd="1" destOrd="0" presId="urn:microsoft.com/office/officeart/2018/2/layout/IconLabelList"/>
    <dgm:cxn modelId="{549B615A-A509-4F1F-BE2C-4C550B1A8EC6}" type="presParOf" srcId="{D5869EFE-40D0-4437-AE25-B628D2E2CBF3}" destId="{FB1F6714-B8B1-4FC8-ABEC-2C7C26614B41}" srcOrd="2" destOrd="0" presId="urn:microsoft.com/office/officeart/2018/2/layout/IconLabelList"/>
    <dgm:cxn modelId="{B9793479-2C1C-4137-9050-137DA7BD6EFC}" type="presParOf" srcId="{3E250658-A178-418D-803F-B9A04C83CB7B}" destId="{44EDEE08-E3FC-409E-AC60-3A58294A5C61}" srcOrd="1" destOrd="0" presId="urn:microsoft.com/office/officeart/2018/2/layout/IconLabelList"/>
    <dgm:cxn modelId="{816B2638-B3D9-4B1C-B4B5-1CBA7B9965D4}" type="presParOf" srcId="{3E250658-A178-418D-803F-B9A04C83CB7B}" destId="{E8A41D31-ACA5-4525-8006-C68737306AB9}" srcOrd="2" destOrd="0" presId="urn:microsoft.com/office/officeart/2018/2/layout/IconLabelList"/>
    <dgm:cxn modelId="{7DB5FFE8-3847-4449-A0BD-33BE7C0256F8}" type="presParOf" srcId="{E8A41D31-ACA5-4525-8006-C68737306AB9}" destId="{031251FB-BAE7-46DD-BE98-267B6585AD08}" srcOrd="0" destOrd="0" presId="urn:microsoft.com/office/officeart/2018/2/layout/IconLabelList"/>
    <dgm:cxn modelId="{2D6FBDA1-5CB8-4F47-8D01-F6A1C5AC3799}" type="presParOf" srcId="{E8A41D31-ACA5-4525-8006-C68737306AB9}" destId="{7A316726-16EB-418A-A883-9900ECC91072}" srcOrd="1" destOrd="0" presId="urn:microsoft.com/office/officeart/2018/2/layout/IconLabelList"/>
    <dgm:cxn modelId="{7BA56299-A5E2-47A0-B02D-26377255DC97}" type="presParOf" srcId="{E8A41D31-ACA5-4525-8006-C68737306AB9}" destId="{79A70942-C81A-409C-9EC0-C42EB51CB1CB}" srcOrd="2" destOrd="0" presId="urn:microsoft.com/office/officeart/2018/2/layout/IconLabelList"/>
    <dgm:cxn modelId="{2A62CCF6-A64D-4D10-9C34-E57CE1DE2BD1}" type="presParOf" srcId="{3E250658-A178-418D-803F-B9A04C83CB7B}" destId="{173EE7AC-4C0B-43F2-B4DD-2E6FF594ACBB}" srcOrd="3" destOrd="0" presId="urn:microsoft.com/office/officeart/2018/2/layout/IconLabelList"/>
    <dgm:cxn modelId="{ACB512DA-2225-47A5-8F86-114AB704B05E}" type="presParOf" srcId="{3E250658-A178-418D-803F-B9A04C83CB7B}" destId="{07C099BC-5811-458F-9851-71BF75FCE82E}" srcOrd="4" destOrd="0" presId="urn:microsoft.com/office/officeart/2018/2/layout/IconLabelList"/>
    <dgm:cxn modelId="{B0926ADD-CE73-46DC-8FFC-625D500ED0DD}" type="presParOf" srcId="{07C099BC-5811-458F-9851-71BF75FCE82E}" destId="{15DFEC1A-0755-4F74-80F3-DFE0C1F2E1E9}" srcOrd="0" destOrd="0" presId="urn:microsoft.com/office/officeart/2018/2/layout/IconLabelList"/>
    <dgm:cxn modelId="{4BEDCEFF-94D2-41CC-AC2F-DB848400E41A}" type="presParOf" srcId="{07C099BC-5811-458F-9851-71BF75FCE82E}" destId="{1D14F14C-3B70-455E-96B4-60B4433F6A9F}" srcOrd="1" destOrd="0" presId="urn:microsoft.com/office/officeart/2018/2/layout/IconLabelList"/>
    <dgm:cxn modelId="{3F6F28EB-D038-4B30-B096-CA77F132D9E9}" type="presParOf" srcId="{07C099BC-5811-458F-9851-71BF75FCE82E}" destId="{191BD080-050A-46B6-BE94-7BC322E0EFB4}" srcOrd="2" destOrd="0" presId="urn:microsoft.com/office/officeart/2018/2/layout/IconLabelList"/>
    <dgm:cxn modelId="{85DA31EB-15A6-4B48-8BA8-C72F516307E1}" type="presParOf" srcId="{3E250658-A178-418D-803F-B9A04C83CB7B}" destId="{F67B2626-287A-4FC1-95B5-2400B6A1AA85}" srcOrd="5" destOrd="0" presId="urn:microsoft.com/office/officeart/2018/2/layout/IconLabelList"/>
    <dgm:cxn modelId="{F5B80C41-5A13-457F-AB71-76DB412082F6}" type="presParOf" srcId="{3E250658-A178-418D-803F-B9A04C83CB7B}" destId="{0012A7F6-0871-4723-8E8D-108D53B4B8B6}" srcOrd="6" destOrd="0" presId="urn:microsoft.com/office/officeart/2018/2/layout/IconLabelList"/>
    <dgm:cxn modelId="{855C092D-D41B-4F8B-9B39-1EDBAEAA0445}" type="presParOf" srcId="{0012A7F6-0871-4723-8E8D-108D53B4B8B6}" destId="{536F7A58-B130-47D6-8C74-27DB87FF7D21}" srcOrd="0" destOrd="0" presId="urn:microsoft.com/office/officeart/2018/2/layout/IconLabelList"/>
    <dgm:cxn modelId="{CB86C3B0-9CA9-4490-85F2-11CD05B54C7F}" type="presParOf" srcId="{0012A7F6-0871-4723-8E8D-108D53B4B8B6}" destId="{2CDAD749-D74A-4E93-A582-857F56CACD47}" srcOrd="1" destOrd="0" presId="urn:microsoft.com/office/officeart/2018/2/layout/IconLabelList"/>
    <dgm:cxn modelId="{4C04C0EC-4F86-4582-B2F1-E5C0AC5C83BD}" type="presParOf" srcId="{0012A7F6-0871-4723-8E8D-108D53B4B8B6}" destId="{B3A4F5A2-14C7-4E4F-AF64-CDCEE6E9E41D}" srcOrd="2" destOrd="0" presId="urn:microsoft.com/office/officeart/2018/2/layout/IconLabelList"/>
    <dgm:cxn modelId="{50E10CE8-C74B-4B92-B6C3-8C42CD6D4DEE}" type="presParOf" srcId="{3E250658-A178-418D-803F-B9A04C83CB7B}" destId="{B85142FA-79A7-4387-AF01-C4A3467358CF}" srcOrd="7" destOrd="0" presId="urn:microsoft.com/office/officeart/2018/2/layout/IconLabelList"/>
    <dgm:cxn modelId="{35A62EA9-169E-4B4E-9B12-574D5F929E51}" type="presParOf" srcId="{3E250658-A178-418D-803F-B9A04C83CB7B}" destId="{F0537AE1-6743-4A8F-8735-EA5B30AC2D6F}" srcOrd="8" destOrd="0" presId="urn:microsoft.com/office/officeart/2018/2/layout/IconLabelList"/>
    <dgm:cxn modelId="{A4F121B5-121D-47A8-AEBD-5B98E916E74D}" type="presParOf" srcId="{F0537AE1-6743-4A8F-8735-EA5B30AC2D6F}" destId="{3D660F48-EB41-47D1-AA87-291147174FB8}" srcOrd="0" destOrd="0" presId="urn:microsoft.com/office/officeart/2018/2/layout/IconLabelList"/>
    <dgm:cxn modelId="{9B8CD72C-935F-48F1-B9D9-211561A11041}" type="presParOf" srcId="{F0537AE1-6743-4A8F-8735-EA5B30AC2D6F}" destId="{3F813184-0B3B-463F-BCCC-2B7F94DB1385}" srcOrd="1" destOrd="0" presId="urn:microsoft.com/office/officeart/2018/2/layout/IconLabelList"/>
    <dgm:cxn modelId="{7F88802D-D376-4737-8275-64600FE6EE08}" type="presParOf" srcId="{F0537AE1-6743-4A8F-8735-EA5B30AC2D6F}" destId="{54D127DA-6C91-49C4-84FB-36F69A39B4AF}" srcOrd="2" destOrd="0" presId="urn:microsoft.com/office/officeart/2018/2/layout/IconLabelList"/>
    <dgm:cxn modelId="{6544C990-9198-4DC8-A8D9-8F3F7AB3E277}" type="presParOf" srcId="{3E250658-A178-418D-803F-B9A04C83CB7B}" destId="{C289748D-D48B-449F-BDAA-6582049BD8C0}" srcOrd="9" destOrd="0" presId="urn:microsoft.com/office/officeart/2018/2/layout/IconLabelList"/>
    <dgm:cxn modelId="{BDFF4F8C-7EE4-4038-876E-1066EC1ECD3F}" type="presParOf" srcId="{3E250658-A178-418D-803F-B9A04C83CB7B}" destId="{F3F23861-D723-46A3-B420-186E12EB3D08}" srcOrd="10" destOrd="0" presId="urn:microsoft.com/office/officeart/2018/2/layout/IconLabelList"/>
    <dgm:cxn modelId="{3FCC7BC8-527D-4148-8CBD-CE406E10EAF9}" type="presParOf" srcId="{F3F23861-D723-46A3-B420-186E12EB3D08}" destId="{B82FFB84-A7C5-42B1-BAA5-893194A3348C}" srcOrd="0" destOrd="0" presId="urn:microsoft.com/office/officeart/2018/2/layout/IconLabelList"/>
    <dgm:cxn modelId="{E5C63829-7515-4933-886E-55F22CFD6AAB}" type="presParOf" srcId="{F3F23861-D723-46A3-B420-186E12EB3D08}" destId="{BA4C13C3-77F2-4DA2-B285-1C6C7C19B4A5}" srcOrd="1" destOrd="0" presId="urn:microsoft.com/office/officeart/2018/2/layout/IconLabelList"/>
    <dgm:cxn modelId="{9E598195-3410-4BF7-90F3-391D04B59531}" type="presParOf" srcId="{F3F23861-D723-46A3-B420-186E12EB3D08}" destId="{8D52A848-D0D1-4687-ABAA-9943FE3B119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7A06F-2ED5-4150-AFEE-5FFB04293A5F}">
      <dsp:nvSpPr>
        <dsp:cNvPr id="0" name=""/>
        <dsp:cNvSpPr/>
      </dsp:nvSpPr>
      <dsp:spPr>
        <a:xfrm>
          <a:off x="0" y="907564"/>
          <a:ext cx="5531243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6849A-A694-43C2-8EBF-2C66583478CA}">
      <dsp:nvSpPr>
        <dsp:cNvPr id="0" name=""/>
        <dsp:cNvSpPr/>
      </dsp:nvSpPr>
      <dsp:spPr>
        <a:xfrm rot="8100000">
          <a:off x="26522" y="193238"/>
          <a:ext cx="123323" cy="123323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04B7EC-B74E-46F6-BDD2-489753B5807B}">
      <dsp:nvSpPr>
        <dsp:cNvPr id="0" name=""/>
        <dsp:cNvSpPr/>
      </dsp:nvSpPr>
      <dsp:spPr>
        <a:xfrm>
          <a:off x="40223" y="206939"/>
          <a:ext cx="95923" cy="959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679F6-D285-4FEF-B549-3B77F44A6D9E}">
      <dsp:nvSpPr>
        <dsp:cNvPr id="0" name=""/>
        <dsp:cNvSpPr/>
      </dsp:nvSpPr>
      <dsp:spPr>
        <a:xfrm>
          <a:off x="175387" y="342103"/>
          <a:ext cx="2297911" cy="49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63500" bIns="9525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New Board of Directors Established June 30, 2022</a:t>
          </a:r>
        </a:p>
      </dsp:txBody>
      <dsp:txXfrm>
        <a:off x="175387" y="342103"/>
        <a:ext cx="2297911" cy="496385"/>
      </dsp:txXfrm>
    </dsp:sp>
    <dsp:sp modelId="{D9BED48F-E53F-4D22-AA1C-DEFDDA5D0851}">
      <dsp:nvSpPr>
        <dsp:cNvPr id="0" name=""/>
        <dsp:cNvSpPr/>
      </dsp:nvSpPr>
      <dsp:spPr>
        <a:xfrm>
          <a:off x="175387" y="167697"/>
          <a:ext cx="2297911" cy="174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30 June 2022</a:t>
          </a:r>
        </a:p>
      </dsp:txBody>
      <dsp:txXfrm>
        <a:off x="175387" y="167697"/>
        <a:ext cx="2297911" cy="174405"/>
      </dsp:txXfrm>
    </dsp:sp>
    <dsp:sp modelId="{B3A19379-6699-4F7C-983C-41AD8E05326B}">
      <dsp:nvSpPr>
        <dsp:cNvPr id="0" name=""/>
        <dsp:cNvSpPr/>
      </dsp:nvSpPr>
      <dsp:spPr>
        <a:xfrm>
          <a:off x="88184" y="342103"/>
          <a:ext cx="0" cy="496385"/>
        </a:xfrm>
        <a:prstGeom prst="line">
          <a:avLst/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0DA8-E965-4C92-A661-E220FA2D8E7C}">
      <dsp:nvSpPr>
        <dsp:cNvPr id="0" name=""/>
        <dsp:cNvSpPr/>
      </dsp:nvSpPr>
      <dsp:spPr>
        <a:xfrm>
          <a:off x="72488" y="822792"/>
          <a:ext cx="31393" cy="31393"/>
        </a:xfrm>
        <a:prstGeom prst="ellipse">
          <a:avLst/>
        </a:prstGeom>
        <a:gradFill rotWithShape="0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92DD5C-C821-4EF5-A50B-FF50BBCEC100}">
      <dsp:nvSpPr>
        <dsp:cNvPr id="0" name=""/>
        <dsp:cNvSpPr/>
      </dsp:nvSpPr>
      <dsp:spPr>
        <a:xfrm rot="18900000">
          <a:off x="1406878" y="1360415"/>
          <a:ext cx="123323" cy="123323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56720"/>
                <a:satOff val="6519"/>
                <a:lumOff val="-5196"/>
                <a:alphaOff val="0"/>
                <a:shade val="85000"/>
                <a:satMod val="130000"/>
              </a:schemeClr>
            </a:gs>
            <a:gs pos="34000">
              <a:schemeClr val="accent2">
                <a:hueOff val="56720"/>
                <a:satOff val="6519"/>
                <a:lumOff val="-5196"/>
                <a:alphaOff val="0"/>
                <a:shade val="87000"/>
                <a:satMod val="125000"/>
              </a:schemeClr>
            </a:gs>
            <a:gs pos="70000">
              <a:schemeClr val="accent2">
                <a:hueOff val="56720"/>
                <a:satOff val="6519"/>
                <a:lumOff val="-519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56720"/>
                <a:satOff val="6519"/>
                <a:lumOff val="-519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98E1F1-A080-4D86-B883-FF445CAB7A96}">
      <dsp:nvSpPr>
        <dsp:cNvPr id="0" name=""/>
        <dsp:cNvSpPr/>
      </dsp:nvSpPr>
      <dsp:spPr>
        <a:xfrm>
          <a:off x="1420578" y="1374115"/>
          <a:ext cx="95923" cy="959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26279-5EE7-4BDA-9AFF-C7B623813FC9}">
      <dsp:nvSpPr>
        <dsp:cNvPr id="0" name=""/>
        <dsp:cNvSpPr/>
      </dsp:nvSpPr>
      <dsp:spPr>
        <a:xfrm>
          <a:off x="1555743" y="838489"/>
          <a:ext cx="2297911" cy="49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0" bIns="635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Received Non-Profit Status as a 501(c) (3) on Jan. 5, 2023</a:t>
          </a:r>
        </a:p>
      </dsp:txBody>
      <dsp:txXfrm>
        <a:off x="1555743" y="838489"/>
        <a:ext cx="2297911" cy="496385"/>
      </dsp:txXfrm>
    </dsp:sp>
    <dsp:sp modelId="{FED440F5-3856-4565-8595-09B7C9DABFDC}">
      <dsp:nvSpPr>
        <dsp:cNvPr id="0" name=""/>
        <dsp:cNvSpPr/>
      </dsp:nvSpPr>
      <dsp:spPr>
        <a:xfrm>
          <a:off x="1555743" y="1334874"/>
          <a:ext cx="2297911" cy="174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5 Jan. 2023</a:t>
          </a:r>
        </a:p>
      </dsp:txBody>
      <dsp:txXfrm>
        <a:off x="1555743" y="1334874"/>
        <a:ext cx="2297911" cy="174405"/>
      </dsp:txXfrm>
    </dsp:sp>
    <dsp:sp modelId="{ADB86D39-DA1E-4387-B052-C48B2ACE8037}">
      <dsp:nvSpPr>
        <dsp:cNvPr id="0" name=""/>
        <dsp:cNvSpPr/>
      </dsp:nvSpPr>
      <dsp:spPr>
        <a:xfrm>
          <a:off x="1468540" y="878944"/>
          <a:ext cx="0" cy="496385"/>
        </a:xfrm>
        <a:prstGeom prst="line">
          <a:avLst/>
        </a:prstGeom>
        <a:noFill/>
        <a:ln w="12700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1D338-0E5A-446A-B66A-8FCBC0217B17}">
      <dsp:nvSpPr>
        <dsp:cNvPr id="0" name=""/>
        <dsp:cNvSpPr/>
      </dsp:nvSpPr>
      <dsp:spPr>
        <a:xfrm>
          <a:off x="1452843" y="863247"/>
          <a:ext cx="31393" cy="31393"/>
        </a:xfrm>
        <a:prstGeom prst="ellipse">
          <a:avLst/>
        </a:prstGeom>
        <a:gradFill rotWithShape="0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9E8AA3-F138-4AAD-9F2C-99497469444D}">
      <dsp:nvSpPr>
        <dsp:cNvPr id="0" name=""/>
        <dsp:cNvSpPr/>
      </dsp:nvSpPr>
      <dsp:spPr>
        <a:xfrm rot="8100000">
          <a:off x="2787234" y="193238"/>
          <a:ext cx="123323" cy="123323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shade val="85000"/>
                <a:satMod val="130000"/>
              </a:schemeClr>
            </a:gs>
            <a:gs pos="34000">
              <a:schemeClr val="accent2">
                <a:hueOff val="113439"/>
                <a:satOff val="13039"/>
                <a:lumOff val="-10393"/>
                <a:alphaOff val="0"/>
                <a:shade val="87000"/>
                <a:satMod val="125000"/>
              </a:schemeClr>
            </a:gs>
            <a:gs pos="70000">
              <a:schemeClr val="accent2">
                <a:hueOff val="113439"/>
                <a:satOff val="13039"/>
                <a:lumOff val="-1039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E5E23F-56B2-4DF6-8671-B35606D3911F}">
      <dsp:nvSpPr>
        <dsp:cNvPr id="0" name=""/>
        <dsp:cNvSpPr/>
      </dsp:nvSpPr>
      <dsp:spPr>
        <a:xfrm>
          <a:off x="2800934" y="206939"/>
          <a:ext cx="95923" cy="959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F718D-E22D-4DB5-8CF2-37BFB3469797}">
      <dsp:nvSpPr>
        <dsp:cNvPr id="0" name=""/>
        <dsp:cNvSpPr/>
      </dsp:nvSpPr>
      <dsp:spPr>
        <a:xfrm>
          <a:off x="2936098" y="342103"/>
          <a:ext cx="2297911" cy="49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63500" bIns="9525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Hired new president/CEO June 2024</a:t>
          </a:r>
        </a:p>
      </dsp:txBody>
      <dsp:txXfrm>
        <a:off x="2936098" y="342103"/>
        <a:ext cx="2297911" cy="496385"/>
      </dsp:txXfrm>
    </dsp:sp>
    <dsp:sp modelId="{6F1B3C0E-0C38-40A8-839C-E3702DE49B17}">
      <dsp:nvSpPr>
        <dsp:cNvPr id="0" name=""/>
        <dsp:cNvSpPr/>
      </dsp:nvSpPr>
      <dsp:spPr>
        <a:xfrm>
          <a:off x="2936098" y="167697"/>
          <a:ext cx="2297911" cy="174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June 2024</a:t>
          </a:r>
        </a:p>
      </dsp:txBody>
      <dsp:txXfrm>
        <a:off x="2936098" y="167697"/>
        <a:ext cx="2297911" cy="174405"/>
      </dsp:txXfrm>
    </dsp:sp>
    <dsp:sp modelId="{C737ECEB-4A48-44E2-8264-FA495911A06E}">
      <dsp:nvSpPr>
        <dsp:cNvPr id="0" name=""/>
        <dsp:cNvSpPr/>
      </dsp:nvSpPr>
      <dsp:spPr>
        <a:xfrm>
          <a:off x="2848896" y="342103"/>
          <a:ext cx="0" cy="496385"/>
        </a:xfrm>
        <a:prstGeom prst="line">
          <a:avLst/>
        </a:prstGeom>
        <a:noFill/>
        <a:ln w="12700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D9528-B0A6-4CEB-B969-0AFF428E059C}">
      <dsp:nvSpPr>
        <dsp:cNvPr id="0" name=""/>
        <dsp:cNvSpPr/>
      </dsp:nvSpPr>
      <dsp:spPr>
        <a:xfrm>
          <a:off x="2833199" y="822792"/>
          <a:ext cx="31393" cy="31393"/>
        </a:xfrm>
        <a:prstGeom prst="ellipse">
          <a:avLst/>
        </a:prstGeom>
        <a:gradFill rotWithShape="0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17002-D782-4162-BD1D-F33D8195175A}">
      <dsp:nvSpPr>
        <dsp:cNvPr id="0" name=""/>
        <dsp:cNvSpPr/>
      </dsp:nvSpPr>
      <dsp:spPr>
        <a:xfrm>
          <a:off x="582411" y="211808"/>
          <a:ext cx="715078" cy="715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F6714-B8B1-4FC8-ABEC-2C7C26614B41}">
      <dsp:nvSpPr>
        <dsp:cNvPr id="0" name=""/>
        <dsp:cNvSpPr/>
      </dsp:nvSpPr>
      <dsp:spPr>
        <a:xfrm>
          <a:off x="256185" y="1142999"/>
          <a:ext cx="1367531" cy="675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Confidential Liaison for Prospective Businesses, Developers, etc.</a:t>
          </a:r>
        </a:p>
      </dsp:txBody>
      <dsp:txXfrm>
        <a:off x="256185" y="1142999"/>
        <a:ext cx="1367531" cy="675351"/>
      </dsp:txXfrm>
    </dsp:sp>
    <dsp:sp modelId="{031251FB-BAE7-46DD-BE98-267B6585AD08}">
      <dsp:nvSpPr>
        <dsp:cNvPr id="0" name=""/>
        <dsp:cNvSpPr/>
      </dsp:nvSpPr>
      <dsp:spPr>
        <a:xfrm>
          <a:off x="2449560" y="211808"/>
          <a:ext cx="715078" cy="715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70942-C81A-409C-9EC0-C42EB51CB1CB}">
      <dsp:nvSpPr>
        <dsp:cNvPr id="0" name=""/>
        <dsp:cNvSpPr/>
      </dsp:nvSpPr>
      <dsp:spPr>
        <a:xfrm>
          <a:off x="2141290" y="1142999"/>
          <a:ext cx="1331618" cy="675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Business Retention Efforts for Local Businesses</a:t>
          </a:r>
        </a:p>
      </dsp:txBody>
      <dsp:txXfrm>
        <a:off x="2141290" y="1142999"/>
        <a:ext cx="1331618" cy="675351"/>
      </dsp:txXfrm>
    </dsp:sp>
    <dsp:sp modelId="{15DFEC1A-0755-4F74-80F3-DFE0C1F2E1E9}">
      <dsp:nvSpPr>
        <dsp:cNvPr id="0" name=""/>
        <dsp:cNvSpPr/>
      </dsp:nvSpPr>
      <dsp:spPr>
        <a:xfrm>
          <a:off x="4316708" y="211808"/>
          <a:ext cx="715078" cy="715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BD080-050A-46B6-BE94-7BC322E0EFB4}">
      <dsp:nvSpPr>
        <dsp:cNvPr id="0" name=""/>
        <dsp:cNvSpPr/>
      </dsp:nvSpPr>
      <dsp:spPr>
        <a:xfrm>
          <a:off x="3883244" y="1142999"/>
          <a:ext cx="1582007" cy="675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Facilitation of Federal and State Programs, Knowledge of Funding Mechanisms for Businesses </a:t>
          </a:r>
        </a:p>
      </dsp:txBody>
      <dsp:txXfrm>
        <a:off x="3883244" y="1142999"/>
        <a:ext cx="1582007" cy="675351"/>
      </dsp:txXfrm>
    </dsp:sp>
    <dsp:sp modelId="{536F7A58-B130-47D6-8C74-27DB87FF7D21}">
      <dsp:nvSpPr>
        <dsp:cNvPr id="0" name=""/>
        <dsp:cNvSpPr/>
      </dsp:nvSpPr>
      <dsp:spPr>
        <a:xfrm>
          <a:off x="559250" y="2448132"/>
          <a:ext cx="715078" cy="7150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4F5A2-14C7-4E4F-AF64-CDCEE6E9E41D}">
      <dsp:nvSpPr>
        <dsp:cNvPr id="0" name=""/>
        <dsp:cNvSpPr/>
      </dsp:nvSpPr>
      <dsp:spPr>
        <a:xfrm>
          <a:off x="281681" y="3352802"/>
          <a:ext cx="1316538" cy="675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Advocate to Local Governments for Businesses and Developers</a:t>
          </a:r>
        </a:p>
      </dsp:txBody>
      <dsp:txXfrm>
        <a:off x="281681" y="3352802"/>
        <a:ext cx="1316538" cy="675351"/>
      </dsp:txXfrm>
    </dsp:sp>
    <dsp:sp modelId="{3D660F48-EB41-47D1-AA87-291147174FB8}">
      <dsp:nvSpPr>
        <dsp:cNvPr id="0" name=""/>
        <dsp:cNvSpPr/>
      </dsp:nvSpPr>
      <dsp:spPr>
        <a:xfrm>
          <a:off x="2449560" y="2438399"/>
          <a:ext cx="715078" cy="7150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127DA-6C91-49C4-84FB-36F69A39B4AF}">
      <dsp:nvSpPr>
        <dsp:cNvPr id="0" name=""/>
        <dsp:cNvSpPr/>
      </dsp:nvSpPr>
      <dsp:spPr>
        <a:xfrm>
          <a:off x="2000268" y="3352802"/>
          <a:ext cx="1589062" cy="675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Community Liaison between Regional Organizations</a:t>
          </a:r>
        </a:p>
      </dsp:txBody>
      <dsp:txXfrm>
        <a:off x="2000268" y="3352802"/>
        <a:ext cx="1589062" cy="675351"/>
      </dsp:txXfrm>
    </dsp:sp>
    <dsp:sp modelId="{B82FFB84-A7C5-42B1-BAA5-893194A3348C}">
      <dsp:nvSpPr>
        <dsp:cNvPr id="0" name=""/>
        <dsp:cNvSpPr/>
      </dsp:nvSpPr>
      <dsp:spPr>
        <a:xfrm>
          <a:off x="4316708" y="2441703"/>
          <a:ext cx="715078" cy="71507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2A848-D0D1-4687-ABAA-9943FE3B1194}">
      <dsp:nvSpPr>
        <dsp:cNvPr id="0" name=""/>
        <dsp:cNvSpPr/>
      </dsp:nvSpPr>
      <dsp:spPr>
        <a:xfrm>
          <a:off x="4011926" y="3352802"/>
          <a:ext cx="1248145" cy="675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Tracking of Economic Development Drivers, Markers</a:t>
          </a:r>
        </a:p>
      </dsp:txBody>
      <dsp:txXfrm>
        <a:off x="4011926" y="3352802"/>
        <a:ext cx="1248145" cy="675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2B83B6-C403-71DB-FDFA-F6ABC0AAC4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3EBF8-E073-E986-08EC-10108F2F98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0EF8C-E283-4DCB-9851-9806FE6E51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BF199-B4A7-8517-5C1F-E998967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84813-A60D-38B6-CAB5-94C943632D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C8290-638B-4ACD-BB4F-D8ECFE8BB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7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68244-43E1-44D2-B167-C8706847191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4034"/>
            <a:ext cx="5607050" cy="36607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1604-6E0E-4FA5-A67A-1C05D25A4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01604-6E0E-4FA5-A67A-1C05D25A44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9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MISSOURI CENSUS DATA CENTER TO GET ACS PROFILE REPORT FOR 2019-2023;</a:t>
            </a:r>
          </a:p>
          <a:p>
            <a:r>
              <a:rPr lang="en-US" dirty="0"/>
              <a:t>Sub</a:t>
            </a:r>
            <a:r>
              <a:rPr lang="en-US" baseline="0" dirty="0"/>
              <a:t> categories of DEMOGRAPHIC, SOCIAL, ECONOMIC, HOUSING</a:t>
            </a:r>
          </a:p>
          <a:p>
            <a:r>
              <a:rPr lang="en-US" baseline="0" dirty="0"/>
              <a:t>CAN DO THIS FOR PLACES (cities) and COUNTIES.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01604-6E0E-4FA5-A67A-1C05D25A44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11936"/>
            <a:ext cx="5657850" cy="47548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5940828"/>
            <a:ext cx="5657850" cy="1524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EC1C-4781-444F-96E8-CDC22AC6DE2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8153-03B0-4D51-91D6-30A3D1B064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1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EC1C-4781-444F-96E8-CDC22AC6DE2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8153-03B0-4D51-91D6-30A3D1B0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53040"/>
            <a:ext cx="1478756" cy="7676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53039"/>
            <a:ext cx="4350544" cy="767656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EC1C-4781-444F-96E8-CDC22AC6DE2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8153-03B0-4D51-91D6-30A3D1B0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8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EC1C-4781-444F-96E8-CDC22AC6DE2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8153-03B0-4D51-91D6-30A3D1B0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9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011936"/>
            <a:ext cx="5657850" cy="47548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5937504"/>
            <a:ext cx="5657850" cy="1524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EC1C-4781-444F-96E8-CDC22AC6DE2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8153-03B0-4D51-91D6-30A3D1B064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23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460979"/>
            <a:ext cx="2777490" cy="5364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460982"/>
            <a:ext cx="2777490" cy="5364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EC1C-4781-444F-96E8-CDC22AC6DE2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8153-03B0-4D51-91D6-30A3D1B0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6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443112"/>
            <a:ext cx="2777490" cy="438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443112"/>
            <a:ext cx="2777490" cy="438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EC1C-4781-444F-96E8-CDC22AC6DE2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8153-03B0-4D51-91D6-30A3D1B0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3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EC1C-4781-444F-96E8-CDC22AC6DE2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8153-03B0-4D51-91D6-30A3D1B0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2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EC1C-4781-444F-96E8-CDC22AC6DE2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8153-03B0-4D51-91D6-30A3D1B0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2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92479"/>
            <a:ext cx="1800225" cy="3048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78" y="975360"/>
            <a:ext cx="3757045" cy="701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3901440"/>
            <a:ext cx="1800225" cy="450549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8613049"/>
            <a:ext cx="1472912" cy="486833"/>
          </a:xfrm>
        </p:spPr>
        <p:txBody>
          <a:bodyPr/>
          <a:lstStyle>
            <a:lvl1pPr algn="l">
              <a:defRPr/>
            </a:lvl1pPr>
          </a:lstStyle>
          <a:p>
            <a:fld id="{D6D3EC1C-4781-444F-96E8-CDC22AC6DE2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8613049"/>
            <a:ext cx="2614613" cy="48683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138153-03B0-4D51-91D6-30A3D1B0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8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604000"/>
            <a:ext cx="6856214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655343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6766560"/>
            <a:ext cx="5692140" cy="109728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6553435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19" y="7876032"/>
            <a:ext cx="5692140" cy="79248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EC1C-4781-444F-96E8-CDC22AC6DE2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8153-03B0-4D51-91D6-30A3D1B0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9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534400"/>
            <a:ext cx="6858001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8445754"/>
            <a:ext cx="6858001" cy="8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460979"/>
            <a:ext cx="5657851" cy="53644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D6D3EC1C-4781-444F-96E8-CDC22AC6DE2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96138153-03B0-4D51-91D6-30A3D1B064C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2317127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40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iTable/?reqid=70&amp;step=1&amp;isuri=1&amp;acrdn=5#eyJhcHBpZCI6NzAsInN0ZXBzIjpbMSwyNCwyOSwyNSwzMSwyNiwyNywzMCwzMF0sImRhdGEiOltbIlRhYmxlSWQiLCIxMiJdLFsiQ2xhc3NpZmljYXRpb24iLCJOb24tSW5kdXN0cnkiXSxbIk1ham9yX0FyZWEiLCI0Il0sWyJTdGF0ZSIsWyIyOTAwMCJdXSxbIkFyZWEiLFsiMjkxNjciXV0sWyJTdGF0aXN0aWMiLCIxMDAiXSxbIlVuaXRfb2ZfbWVhc3VyZSIsIkxldmVscyJdLFsiWWVhciIsWyIyMDIxIiwiMjAyMCIsIjIwMTkiLCIyMDE4IiwiMjAxNyIsIjIwMTYiLCIyMDE1IiwiMjAxNCIsIjIwMTMiLCIyMDEyIiwiMjAxMSJdXSxbIlllYXJCZWdpbiIsIi0xIl0sWyJZZWFyX0VuZCIsIi0xIl1dfQ==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ivarmoedp.com/" TargetMode="External"/><Relationship Id="rId2" Type="http://schemas.openxmlformats.org/officeDocument/2006/relationships/hyperlink" Target="https://www.facebook.com/bolivarmoeconomicdevelopmentpartnership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11936"/>
            <a:ext cx="5859780" cy="475488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EDP 2024 REVIEW</a:t>
            </a:r>
            <a:r>
              <a:rPr lang="en-US" dirty="0"/>
              <a:t>	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409" y="6004720"/>
            <a:ext cx="4343401" cy="68857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000" i="1" dirty="0"/>
              <a:t>Demographics &amp; Economic Markers for Polk County and Bolivar, MO</a:t>
            </a:r>
          </a:p>
        </p:txBody>
      </p:sp>
      <p:pic>
        <p:nvPicPr>
          <p:cNvPr id="1026" name="Picture 2" descr="C:\Users\rbaker\Documents\NEW EconDevPartnership\EDP LOGOS\EDP Facebook Cover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4"/>
          <a:stretch/>
        </p:blipFill>
        <p:spPr bwMode="auto">
          <a:xfrm>
            <a:off x="963167" y="762000"/>
            <a:ext cx="493166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7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C12D2-522C-4E35-8B4A-54E63C5C4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E9C342-E3EB-DF9C-9660-F058D1A8E7DF}"/>
              </a:ext>
            </a:extLst>
          </p:cNvPr>
          <p:cNvSpPr/>
          <p:nvPr/>
        </p:nvSpPr>
        <p:spPr>
          <a:xfrm>
            <a:off x="645702" y="2438400"/>
            <a:ext cx="5678897" cy="1420902"/>
          </a:xfrm>
          <a:prstGeom prst="rect">
            <a:avLst/>
          </a:prstGeom>
          <a:solidFill>
            <a:schemeClr val="tx2"/>
          </a:solidFill>
          <a:ln w="3175"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563DE-C9E4-9621-1E7D-FEAA11F6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71995" y="6793057"/>
            <a:ext cx="150965" cy="275680"/>
          </a:xfrm>
        </p:spPr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CB864-800F-FC0A-861A-45C1452431B3}"/>
              </a:ext>
            </a:extLst>
          </p:cNvPr>
          <p:cNvSpPr/>
          <p:nvPr/>
        </p:nvSpPr>
        <p:spPr>
          <a:xfrm>
            <a:off x="762000" y="2425213"/>
            <a:ext cx="5522502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Workforce					Employment &amp; Wages</a:t>
            </a:r>
          </a:p>
          <a:p>
            <a:pPr>
              <a:spcAft>
                <a:spcPts val="200"/>
              </a:spcAft>
            </a:pPr>
            <a:r>
              <a:rPr lang="en-US" sz="9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Labor Force – 15,216 			No. of Establishments, public and private – 7,390</a:t>
            </a:r>
          </a:p>
          <a:p>
            <a:pPr>
              <a:spcAft>
                <a:spcPts val="200"/>
              </a:spcAft>
            </a:pPr>
            <a:r>
              <a:rPr lang="en-US" sz="9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Employment – 14,725 			Annual Average Employment – 9,763 (2023) Sept. 2024 (P) 9,419</a:t>
            </a:r>
          </a:p>
          <a:p>
            <a:pPr>
              <a:spcAft>
                <a:spcPts val="200"/>
              </a:spcAft>
            </a:pPr>
            <a:r>
              <a:rPr lang="en-US" sz="9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Unemployment – 491 			Annual Average Weekly Wage – $878</a:t>
            </a:r>
          </a:p>
          <a:p>
            <a:pPr lvl="0">
              <a:spcAft>
                <a:spcPts val="200"/>
              </a:spcAft>
            </a:pPr>
            <a:r>
              <a:rPr lang="en-US" sz="9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Unemployment Rate – 3.2%, unadjusted		Annual Wages per Employee – $45,655</a:t>
            </a:r>
          </a:p>
          <a:p>
            <a:pPr lvl="0">
              <a:spcAft>
                <a:spcPts val="200"/>
              </a:spcAft>
            </a:pPr>
            <a:r>
              <a:rPr lang="en-US" sz="9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Participation Rate of Labor Force – 55.6%</a:t>
            </a:r>
          </a:p>
          <a:p>
            <a:pPr lvl="0"/>
            <a:r>
              <a:rPr lang="en-US" sz="7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lvl="0"/>
            <a:r>
              <a:rPr lang="en-US" sz="7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Dec. 2024, Missouri Economic Research and Information Center (MERIC) with U.S. Dept. of Labor, Bureau of Labor Statistics; Quarterly Census of Employment &amp; Wages – Bureau of Labor Statistics (2023 annual average); Census Bureau, 2019-2023 5-year estimates.</a:t>
            </a:r>
          </a:p>
        </p:txBody>
      </p:sp>
      <p:grpSp>
        <p:nvGrpSpPr>
          <p:cNvPr id="16" name="Google Shape;11940;p76">
            <a:extLst>
              <a:ext uri="{FF2B5EF4-FFF2-40B4-BE49-F238E27FC236}">
                <a16:creationId xmlns:a16="http://schemas.microsoft.com/office/drawing/2014/main" id="{04718D50-32B8-5C94-C62D-A330F091DAA5}"/>
              </a:ext>
            </a:extLst>
          </p:cNvPr>
          <p:cNvGrpSpPr/>
          <p:nvPr/>
        </p:nvGrpSpPr>
        <p:grpSpPr>
          <a:xfrm>
            <a:off x="5924838" y="1792394"/>
            <a:ext cx="317318" cy="411230"/>
            <a:chOff x="1436036" y="2276704"/>
            <a:chExt cx="329992" cy="352042"/>
          </a:xfrm>
        </p:grpSpPr>
        <p:sp>
          <p:nvSpPr>
            <p:cNvPr id="17" name="Google Shape;11941;p76">
              <a:extLst>
                <a:ext uri="{FF2B5EF4-FFF2-40B4-BE49-F238E27FC236}">
                  <a16:creationId xmlns:a16="http://schemas.microsoft.com/office/drawing/2014/main" id="{C7A3C79F-73B5-7B57-30F8-38151E979643}"/>
                </a:ext>
              </a:extLst>
            </p:cNvPr>
            <p:cNvSpPr/>
            <p:nvPr/>
          </p:nvSpPr>
          <p:spPr>
            <a:xfrm>
              <a:off x="1436036" y="2276704"/>
              <a:ext cx="329992" cy="352042"/>
            </a:xfrm>
            <a:custGeom>
              <a:avLst/>
              <a:gdLst/>
              <a:ahLst/>
              <a:cxnLst/>
              <a:rect l="l" t="t" r="r" b="b"/>
              <a:pathLst>
                <a:path w="20373" h="21731" extrusionOk="0">
                  <a:moveTo>
                    <a:pt x="14007" y="1273"/>
                  </a:moveTo>
                  <a:lnTo>
                    <a:pt x="14007" y="3863"/>
                  </a:lnTo>
                  <a:lnTo>
                    <a:pt x="6366" y="3863"/>
                  </a:lnTo>
                  <a:lnTo>
                    <a:pt x="6366" y="1273"/>
                  </a:lnTo>
                  <a:close/>
                  <a:moveTo>
                    <a:pt x="16884" y="5136"/>
                  </a:moveTo>
                  <a:lnTo>
                    <a:pt x="18412" y="7046"/>
                  </a:lnTo>
                  <a:lnTo>
                    <a:pt x="1963" y="7046"/>
                  </a:lnTo>
                  <a:lnTo>
                    <a:pt x="3490" y="5136"/>
                  </a:lnTo>
                  <a:close/>
                  <a:moveTo>
                    <a:pt x="19100" y="8319"/>
                  </a:moveTo>
                  <a:lnTo>
                    <a:pt x="19100" y="10229"/>
                  </a:lnTo>
                  <a:cubicBezTo>
                    <a:pt x="19100" y="10933"/>
                    <a:pt x="18530" y="11503"/>
                    <a:pt x="17827" y="11503"/>
                  </a:cubicBezTo>
                  <a:cubicBezTo>
                    <a:pt x="17123" y="11503"/>
                    <a:pt x="16553" y="10933"/>
                    <a:pt x="16553" y="10229"/>
                  </a:cubicBezTo>
                  <a:cubicBezTo>
                    <a:pt x="16553" y="9877"/>
                    <a:pt x="16268" y="9592"/>
                    <a:pt x="15916" y="9592"/>
                  </a:cubicBezTo>
                  <a:cubicBezTo>
                    <a:pt x="15564" y="9592"/>
                    <a:pt x="15280" y="9877"/>
                    <a:pt x="15280" y="10229"/>
                  </a:cubicBezTo>
                  <a:cubicBezTo>
                    <a:pt x="15298" y="10945"/>
                    <a:pt x="14723" y="11535"/>
                    <a:pt x="14007" y="11535"/>
                  </a:cubicBezTo>
                  <a:cubicBezTo>
                    <a:pt x="13291" y="11535"/>
                    <a:pt x="12715" y="10945"/>
                    <a:pt x="12734" y="10229"/>
                  </a:cubicBezTo>
                  <a:cubicBezTo>
                    <a:pt x="12734" y="9877"/>
                    <a:pt x="12448" y="9592"/>
                    <a:pt x="12096" y="9592"/>
                  </a:cubicBezTo>
                  <a:cubicBezTo>
                    <a:pt x="11744" y="9592"/>
                    <a:pt x="11460" y="9877"/>
                    <a:pt x="11460" y="10229"/>
                  </a:cubicBezTo>
                  <a:cubicBezTo>
                    <a:pt x="11460" y="10933"/>
                    <a:pt x="10889" y="11503"/>
                    <a:pt x="10187" y="11503"/>
                  </a:cubicBezTo>
                  <a:cubicBezTo>
                    <a:pt x="9483" y="11503"/>
                    <a:pt x="8912" y="10933"/>
                    <a:pt x="8912" y="10229"/>
                  </a:cubicBezTo>
                  <a:cubicBezTo>
                    <a:pt x="8912" y="9877"/>
                    <a:pt x="8628" y="9592"/>
                    <a:pt x="8276" y="9592"/>
                  </a:cubicBezTo>
                  <a:cubicBezTo>
                    <a:pt x="7924" y="9592"/>
                    <a:pt x="7639" y="9877"/>
                    <a:pt x="7639" y="10229"/>
                  </a:cubicBezTo>
                  <a:cubicBezTo>
                    <a:pt x="7639" y="10933"/>
                    <a:pt x="7069" y="11503"/>
                    <a:pt x="6365" y="11503"/>
                  </a:cubicBezTo>
                  <a:cubicBezTo>
                    <a:pt x="5661" y="11503"/>
                    <a:pt x="5092" y="10933"/>
                    <a:pt x="5092" y="10229"/>
                  </a:cubicBezTo>
                  <a:cubicBezTo>
                    <a:pt x="5092" y="9877"/>
                    <a:pt x="4806" y="9592"/>
                    <a:pt x="4454" y="9592"/>
                  </a:cubicBezTo>
                  <a:cubicBezTo>
                    <a:pt x="4102" y="9592"/>
                    <a:pt x="3818" y="9877"/>
                    <a:pt x="3818" y="10229"/>
                  </a:cubicBezTo>
                  <a:cubicBezTo>
                    <a:pt x="3818" y="10933"/>
                    <a:pt x="3248" y="11503"/>
                    <a:pt x="2545" y="11503"/>
                  </a:cubicBezTo>
                  <a:cubicBezTo>
                    <a:pt x="1841" y="11503"/>
                    <a:pt x="1271" y="10933"/>
                    <a:pt x="1271" y="10229"/>
                  </a:cubicBezTo>
                  <a:lnTo>
                    <a:pt x="1271" y="8319"/>
                  </a:lnTo>
                  <a:close/>
                  <a:moveTo>
                    <a:pt x="15280" y="15322"/>
                  </a:moveTo>
                  <a:lnTo>
                    <a:pt x="15280" y="20458"/>
                  </a:lnTo>
                  <a:lnTo>
                    <a:pt x="12096" y="20458"/>
                  </a:lnTo>
                  <a:lnTo>
                    <a:pt x="12096" y="15322"/>
                  </a:lnTo>
                  <a:close/>
                  <a:moveTo>
                    <a:pt x="15916" y="11911"/>
                  </a:moveTo>
                  <a:cubicBezTo>
                    <a:pt x="16399" y="12460"/>
                    <a:pt x="17095" y="12775"/>
                    <a:pt x="17826" y="12775"/>
                  </a:cubicBezTo>
                  <a:lnTo>
                    <a:pt x="17827" y="20458"/>
                  </a:lnTo>
                  <a:lnTo>
                    <a:pt x="16553" y="20458"/>
                  </a:lnTo>
                  <a:lnTo>
                    <a:pt x="16553" y="14686"/>
                  </a:lnTo>
                  <a:cubicBezTo>
                    <a:pt x="16553" y="14334"/>
                    <a:pt x="16268" y="14048"/>
                    <a:pt x="15916" y="14048"/>
                  </a:cubicBezTo>
                  <a:lnTo>
                    <a:pt x="11460" y="14048"/>
                  </a:lnTo>
                  <a:cubicBezTo>
                    <a:pt x="11109" y="14048"/>
                    <a:pt x="10823" y="14334"/>
                    <a:pt x="10823" y="14686"/>
                  </a:cubicBezTo>
                  <a:lnTo>
                    <a:pt x="10823" y="20458"/>
                  </a:lnTo>
                  <a:lnTo>
                    <a:pt x="2548" y="20458"/>
                  </a:lnTo>
                  <a:lnTo>
                    <a:pt x="2548" y="12775"/>
                  </a:lnTo>
                  <a:cubicBezTo>
                    <a:pt x="2549" y="12775"/>
                    <a:pt x="2551" y="12775"/>
                    <a:pt x="2552" y="12775"/>
                  </a:cubicBezTo>
                  <a:cubicBezTo>
                    <a:pt x="3281" y="12775"/>
                    <a:pt x="3975" y="12460"/>
                    <a:pt x="4457" y="11912"/>
                  </a:cubicBezTo>
                  <a:cubicBezTo>
                    <a:pt x="4963" y="12488"/>
                    <a:pt x="5665" y="12775"/>
                    <a:pt x="6367" y="12775"/>
                  </a:cubicBezTo>
                  <a:cubicBezTo>
                    <a:pt x="7068" y="12775"/>
                    <a:pt x="7770" y="12488"/>
                    <a:pt x="8277" y="11912"/>
                  </a:cubicBezTo>
                  <a:cubicBezTo>
                    <a:pt x="8783" y="12488"/>
                    <a:pt x="9485" y="12775"/>
                    <a:pt x="10186" y="12775"/>
                  </a:cubicBezTo>
                  <a:cubicBezTo>
                    <a:pt x="10888" y="12775"/>
                    <a:pt x="11590" y="12487"/>
                    <a:pt x="12096" y="11911"/>
                  </a:cubicBezTo>
                  <a:cubicBezTo>
                    <a:pt x="12602" y="12487"/>
                    <a:pt x="13304" y="12775"/>
                    <a:pt x="14006" y="12775"/>
                  </a:cubicBezTo>
                  <a:cubicBezTo>
                    <a:pt x="14708" y="12775"/>
                    <a:pt x="15410" y="12487"/>
                    <a:pt x="15916" y="11911"/>
                  </a:cubicBezTo>
                  <a:close/>
                  <a:moveTo>
                    <a:pt x="5730" y="0"/>
                  </a:moveTo>
                  <a:cubicBezTo>
                    <a:pt x="5379" y="0"/>
                    <a:pt x="5093" y="286"/>
                    <a:pt x="5093" y="637"/>
                  </a:cubicBezTo>
                  <a:lnTo>
                    <a:pt x="5093" y="3863"/>
                  </a:lnTo>
                  <a:lnTo>
                    <a:pt x="3184" y="3863"/>
                  </a:lnTo>
                  <a:cubicBezTo>
                    <a:pt x="2991" y="3863"/>
                    <a:pt x="2807" y="3950"/>
                    <a:pt x="2686" y="4102"/>
                  </a:cubicBezTo>
                  <a:lnTo>
                    <a:pt x="141" y="7285"/>
                  </a:lnTo>
                  <a:cubicBezTo>
                    <a:pt x="51" y="7397"/>
                    <a:pt x="2" y="7537"/>
                    <a:pt x="0" y="7682"/>
                  </a:cubicBezTo>
                  <a:lnTo>
                    <a:pt x="0" y="10229"/>
                  </a:lnTo>
                  <a:cubicBezTo>
                    <a:pt x="2" y="11138"/>
                    <a:pt x="487" y="11978"/>
                    <a:pt x="1275" y="12433"/>
                  </a:cubicBezTo>
                  <a:lnTo>
                    <a:pt x="1275" y="21094"/>
                  </a:lnTo>
                  <a:cubicBezTo>
                    <a:pt x="1275" y="21446"/>
                    <a:pt x="1559" y="21731"/>
                    <a:pt x="1911" y="21731"/>
                  </a:cubicBezTo>
                  <a:lnTo>
                    <a:pt x="18464" y="21731"/>
                  </a:lnTo>
                  <a:cubicBezTo>
                    <a:pt x="18814" y="21731"/>
                    <a:pt x="19100" y="21446"/>
                    <a:pt x="19100" y="21094"/>
                  </a:cubicBezTo>
                  <a:lnTo>
                    <a:pt x="19100" y="12433"/>
                  </a:lnTo>
                  <a:cubicBezTo>
                    <a:pt x="19887" y="11978"/>
                    <a:pt x="20373" y="11138"/>
                    <a:pt x="20373" y="10229"/>
                  </a:cubicBezTo>
                  <a:lnTo>
                    <a:pt x="20373" y="7682"/>
                  </a:lnTo>
                  <a:cubicBezTo>
                    <a:pt x="20373" y="7537"/>
                    <a:pt x="20323" y="7397"/>
                    <a:pt x="20234" y="7285"/>
                  </a:cubicBezTo>
                  <a:lnTo>
                    <a:pt x="20233" y="7285"/>
                  </a:lnTo>
                  <a:lnTo>
                    <a:pt x="17687" y="4102"/>
                  </a:lnTo>
                  <a:cubicBezTo>
                    <a:pt x="17566" y="3950"/>
                    <a:pt x="17382" y="3863"/>
                    <a:pt x="17189" y="3863"/>
                  </a:cubicBezTo>
                  <a:lnTo>
                    <a:pt x="15280" y="3863"/>
                  </a:lnTo>
                  <a:lnTo>
                    <a:pt x="15280" y="637"/>
                  </a:lnTo>
                  <a:cubicBezTo>
                    <a:pt x="15280" y="286"/>
                    <a:pt x="14995" y="0"/>
                    <a:pt x="14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46751" tIns="46751" rIns="46751" bIns="46751" anchor="ctr" anchorCtr="0">
              <a:noAutofit/>
            </a:bodyPr>
            <a:lstStyle/>
            <a:p>
              <a:endParaRPr sz="920"/>
            </a:p>
          </p:txBody>
        </p:sp>
        <p:sp>
          <p:nvSpPr>
            <p:cNvPr id="18" name="Google Shape;11942;p76">
              <a:extLst>
                <a:ext uri="{FF2B5EF4-FFF2-40B4-BE49-F238E27FC236}">
                  <a16:creationId xmlns:a16="http://schemas.microsoft.com/office/drawing/2014/main" id="{8C6EAFA2-AC0B-0EDC-1693-B8638EA824D1}"/>
                </a:ext>
              </a:extLst>
            </p:cNvPr>
            <p:cNvSpPr/>
            <p:nvPr/>
          </p:nvSpPr>
          <p:spPr>
            <a:xfrm>
              <a:off x="1497911" y="2504265"/>
              <a:ext cx="92828" cy="82555"/>
            </a:xfrm>
            <a:custGeom>
              <a:avLst/>
              <a:gdLst/>
              <a:ahLst/>
              <a:cxnLst/>
              <a:rect l="l" t="t" r="r" b="b"/>
              <a:pathLst>
                <a:path w="5731" h="5096" extrusionOk="0">
                  <a:moveTo>
                    <a:pt x="4457" y="1275"/>
                  </a:moveTo>
                  <a:lnTo>
                    <a:pt x="4457" y="3821"/>
                  </a:lnTo>
                  <a:lnTo>
                    <a:pt x="1273" y="3821"/>
                  </a:lnTo>
                  <a:lnTo>
                    <a:pt x="1273" y="1275"/>
                  </a:lnTo>
                  <a:close/>
                  <a:moveTo>
                    <a:pt x="5094" y="1"/>
                  </a:moveTo>
                  <a:lnTo>
                    <a:pt x="5094" y="2"/>
                  </a:lnTo>
                  <a:lnTo>
                    <a:pt x="637" y="2"/>
                  </a:lnTo>
                  <a:cubicBezTo>
                    <a:pt x="285" y="2"/>
                    <a:pt x="0" y="287"/>
                    <a:pt x="0" y="639"/>
                  </a:cubicBezTo>
                  <a:lnTo>
                    <a:pt x="0" y="4459"/>
                  </a:lnTo>
                  <a:cubicBezTo>
                    <a:pt x="0" y="4811"/>
                    <a:pt x="285" y="5095"/>
                    <a:pt x="637" y="5095"/>
                  </a:cubicBezTo>
                  <a:lnTo>
                    <a:pt x="5094" y="5095"/>
                  </a:lnTo>
                  <a:cubicBezTo>
                    <a:pt x="5446" y="5095"/>
                    <a:pt x="5730" y="4811"/>
                    <a:pt x="5730" y="4459"/>
                  </a:cubicBezTo>
                  <a:lnTo>
                    <a:pt x="5730" y="639"/>
                  </a:lnTo>
                  <a:cubicBezTo>
                    <a:pt x="5730" y="287"/>
                    <a:pt x="5446" y="1"/>
                    <a:pt x="50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46751" tIns="46751" rIns="46751" bIns="46751" anchor="ctr" anchorCtr="0">
              <a:noAutofit/>
            </a:bodyPr>
            <a:lstStyle/>
            <a:p>
              <a:endParaRPr sz="92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2651A89-D012-CBB2-B3EB-A1504EBA9E15}"/>
              </a:ext>
            </a:extLst>
          </p:cNvPr>
          <p:cNvSpPr txBox="1"/>
          <p:nvPr/>
        </p:nvSpPr>
        <p:spPr>
          <a:xfrm>
            <a:off x="1384820" y="8590335"/>
            <a:ext cx="4088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Calibri" panose="020F0502020204030204" pitchFamily="34" charset="0"/>
                <a:cs typeface="Calibri" panose="020F0502020204030204" pitchFamily="34" charset="0"/>
              </a:rPr>
              <a:t>Source: U.S. Census Bureau, American Community Survey, 2015-2019, unless otherwise noted.</a:t>
            </a:r>
            <a:endParaRPr lang="en-US" sz="800" dirty="0"/>
          </a:p>
        </p:txBody>
      </p:sp>
      <p:grpSp>
        <p:nvGrpSpPr>
          <p:cNvPr id="13" name="Google Shape;11878;p76">
            <a:extLst>
              <a:ext uri="{FF2B5EF4-FFF2-40B4-BE49-F238E27FC236}">
                <a16:creationId xmlns:a16="http://schemas.microsoft.com/office/drawing/2014/main" id="{5358006E-F1B9-EDE8-B67F-FC9748D4DB17}"/>
              </a:ext>
            </a:extLst>
          </p:cNvPr>
          <p:cNvGrpSpPr/>
          <p:nvPr/>
        </p:nvGrpSpPr>
        <p:grpSpPr>
          <a:xfrm>
            <a:off x="2493298" y="2572998"/>
            <a:ext cx="326102" cy="392312"/>
            <a:chOff x="3688720" y="4044043"/>
            <a:chExt cx="268101" cy="352042"/>
          </a:xfrm>
        </p:grpSpPr>
        <p:sp>
          <p:nvSpPr>
            <p:cNvPr id="14" name="Google Shape;11879;p76">
              <a:extLst>
                <a:ext uri="{FF2B5EF4-FFF2-40B4-BE49-F238E27FC236}">
                  <a16:creationId xmlns:a16="http://schemas.microsoft.com/office/drawing/2014/main" id="{0ED9B87D-B98B-1B49-BE2D-A5A70983582A}"/>
                </a:ext>
              </a:extLst>
            </p:cNvPr>
            <p:cNvSpPr/>
            <p:nvPr/>
          </p:nvSpPr>
          <p:spPr>
            <a:xfrm>
              <a:off x="3802118" y="4334185"/>
              <a:ext cx="41287" cy="20671"/>
            </a:xfrm>
            <a:custGeom>
              <a:avLst/>
              <a:gdLst/>
              <a:ahLst/>
              <a:cxnLst/>
              <a:rect l="l" t="t" r="r" b="b"/>
              <a:pathLst>
                <a:path w="2549" h="1276" extrusionOk="0">
                  <a:moveTo>
                    <a:pt x="637" y="1"/>
                  </a:moveTo>
                  <a:cubicBezTo>
                    <a:pt x="285" y="1"/>
                    <a:pt x="1" y="287"/>
                    <a:pt x="1" y="639"/>
                  </a:cubicBezTo>
                  <a:cubicBezTo>
                    <a:pt x="1" y="989"/>
                    <a:pt x="285" y="1275"/>
                    <a:pt x="637" y="1275"/>
                  </a:cubicBezTo>
                  <a:lnTo>
                    <a:pt x="1912" y="1275"/>
                  </a:lnTo>
                  <a:cubicBezTo>
                    <a:pt x="2262" y="1275"/>
                    <a:pt x="2548" y="989"/>
                    <a:pt x="2548" y="639"/>
                  </a:cubicBezTo>
                  <a:cubicBezTo>
                    <a:pt x="2548" y="287"/>
                    <a:pt x="2262" y="1"/>
                    <a:pt x="19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46751" tIns="46751" rIns="46751" bIns="46751" anchor="ctr" anchorCtr="0">
              <a:noAutofit/>
            </a:bodyPr>
            <a:lstStyle/>
            <a:p>
              <a:endParaRPr sz="920"/>
            </a:p>
          </p:txBody>
        </p:sp>
        <p:sp>
          <p:nvSpPr>
            <p:cNvPr id="15" name="Google Shape;11880;p76">
              <a:extLst>
                <a:ext uri="{FF2B5EF4-FFF2-40B4-BE49-F238E27FC236}">
                  <a16:creationId xmlns:a16="http://schemas.microsoft.com/office/drawing/2014/main" id="{36EA341F-68D3-3B6C-CB9A-3CAA58AEAF07}"/>
                </a:ext>
              </a:extLst>
            </p:cNvPr>
            <p:cNvSpPr/>
            <p:nvPr/>
          </p:nvSpPr>
          <p:spPr>
            <a:xfrm>
              <a:off x="3688720" y="4044043"/>
              <a:ext cx="268101" cy="352042"/>
            </a:xfrm>
            <a:custGeom>
              <a:avLst/>
              <a:gdLst/>
              <a:ahLst/>
              <a:cxnLst/>
              <a:rect l="l" t="t" r="r" b="b"/>
              <a:pathLst>
                <a:path w="16552" h="21731" extrusionOk="0">
                  <a:moveTo>
                    <a:pt x="13645" y="1274"/>
                  </a:moveTo>
                  <a:lnTo>
                    <a:pt x="14790" y="3184"/>
                  </a:lnTo>
                  <a:lnTo>
                    <a:pt x="1760" y="3184"/>
                  </a:lnTo>
                  <a:lnTo>
                    <a:pt x="2906" y="1274"/>
                  </a:lnTo>
                  <a:close/>
                  <a:moveTo>
                    <a:pt x="15279" y="4457"/>
                  </a:moveTo>
                  <a:lnTo>
                    <a:pt x="15279" y="6367"/>
                  </a:lnTo>
                  <a:cubicBezTo>
                    <a:pt x="15279" y="7071"/>
                    <a:pt x="14708" y="7641"/>
                    <a:pt x="14004" y="7641"/>
                  </a:cubicBezTo>
                  <a:cubicBezTo>
                    <a:pt x="13302" y="7641"/>
                    <a:pt x="12731" y="7071"/>
                    <a:pt x="12731" y="6367"/>
                  </a:cubicBezTo>
                  <a:cubicBezTo>
                    <a:pt x="12731" y="6015"/>
                    <a:pt x="12446" y="5730"/>
                    <a:pt x="12094" y="5730"/>
                  </a:cubicBezTo>
                  <a:cubicBezTo>
                    <a:pt x="11743" y="5730"/>
                    <a:pt x="11457" y="6015"/>
                    <a:pt x="11457" y="6367"/>
                  </a:cubicBezTo>
                  <a:cubicBezTo>
                    <a:pt x="11457" y="7071"/>
                    <a:pt x="10887" y="7641"/>
                    <a:pt x="10184" y="7641"/>
                  </a:cubicBezTo>
                  <a:cubicBezTo>
                    <a:pt x="9480" y="7641"/>
                    <a:pt x="8910" y="7071"/>
                    <a:pt x="8910" y="6367"/>
                  </a:cubicBezTo>
                  <a:cubicBezTo>
                    <a:pt x="8910" y="6015"/>
                    <a:pt x="8625" y="5730"/>
                    <a:pt x="8273" y="5730"/>
                  </a:cubicBezTo>
                  <a:cubicBezTo>
                    <a:pt x="7921" y="5730"/>
                    <a:pt x="7637" y="6015"/>
                    <a:pt x="7637" y="6367"/>
                  </a:cubicBezTo>
                  <a:cubicBezTo>
                    <a:pt x="7618" y="7057"/>
                    <a:pt x="7053" y="7608"/>
                    <a:pt x="6363" y="7608"/>
                  </a:cubicBezTo>
                  <a:cubicBezTo>
                    <a:pt x="5672" y="7608"/>
                    <a:pt x="5108" y="7057"/>
                    <a:pt x="5090" y="6367"/>
                  </a:cubicBezTo>
                  <a:cubicBezTo>
                    <a:pt x="5090" y="6015"/>
                    <a:pt x="4805" y="5730"/>
                    <a:pt x="4453" y="5730"/>
                  </a:cubicBezTo>
                  <a:cubicBezTo>
                    <a:pt x="4101" y="5730"/>
                    <a:pt x="3817" y="6015"/>
                    <a:pt x="3817" y="6367"/>
                  </a:cubicBezTo>
                  <a:cubicBezTo>
                    <a:pt x="3817" y="7071"/>
                    <a:pt x="3246" y="7641"/>
                    <a:pt x="2542" y="7641"/>
                  </a:cubicBezTo>
                  <a:cubicBezTo>
                    <a:pt x="1840" y="7641"/>
                    <a:pt x="1270" y="7071"/>
                    <a:pt x="1270" y="6367"/>
                  </a:cubicBezTo>
                  <a:lnTo>
                    <a:pt x="1272" y="6367"/>
                  </a:lnTo>
                  <a:lnTo>
                    <a:pt x="1272" y="4457"/>
                  </a:lnTo>
                  <a:close/>
                  <a:moveTo>
                    <a:pt x="12095" y="8050"/>
                  </a:moveTo>
                  <a:cubicBezTo>
                    <a:pt x="12432" y="8432"/>
                    <a:pt x="12876" y="8705"/>
                    <a:pt x="13369" y="8832"/>
                  </a:cubicBezTo>
                  <a:lnTo>
                    <a:pt x="13368" y="19822"/>
                  </a:lnTo>
                  <a:cubicBezTo>
                    <a:pt x="13368" y="20172"/>
                    <a:pt x="13083" y="20457"/>
                    <a:pt x="12731" y="20458"/>
                  </a:cubicBezTo>
                  <a:lnTo>
                    <a:pt x="3819" y="20458"/>
                  </a:lnTo>
                  <a:cubicBezTo>
                    <a:pt x="3467" y="20457"/>
                    <a:pt x="3183" y="20172"/>
                    <a:pt x="3183" y="19822"/>
                  </a:cubicBezTo>
                  <a:lnTo>
                    <a:pt x="3183" y="8832"/>
                  </a:lnTo>
                  <a:cubicBezTo>
                    <a:pt x="3675" y="8705"/>
                    <a:pt x="4118" y="8432"/>
                    <a:pt x="4456" y="8050"/>
                  </a:cubicBezTo>
                  <a:cubicBezTo>
                    <a:pt x="4962" y="8626"/>
                    <a:pt x="5664" y="8913"/>
                    <a:pt x="6366" y="8913"/>
                  </a:cubicBezTo>
                  <a:cubicBezTo>
                    <a:pt x="7067" y="8913"/>
                    <a:pt x="7769" y="8626"/>
                    <a:pt x="8276" y="8050"/>
                  </a:cubicBezTo>
                  <a:cubicBezTo>
                    <a:pt x="8782" y="8626"/>
                    <a:pt x="9484" y="8913"/>
                    <a:pt x="10186" y="8913"/>
                  </a:cubicBezTo>
                  <a:cubicBezTo>
                    <a:pt x="10887" y="8913"/>
                    <a:pt x="11589" y="8626"/>
                    <a:pt x="12095" y="8050"/>
                  </a:cubicBezTo>
                  <a:close/>
                  <a:moveTo>
                    <a:pt x="2546" y="1"/>
                  </a:moveTo>
                  <a:cubicBezTo>
                    <a:pt x="2323" y="1"/>
                    <a:pt x="2115" y="118"/>
                    <a:pt x="2000" y="310"/>
                  </a:cubicBezTo>
                  <a:lnTo>
                    <a:pt x="90" y="3493"/>
                  </a:lnTo>
                  <a:cubicBezTo>
                    <a:pt x="32" y="3591"/>
                    <a:pt x="1" y="3703"/>
                    <a:pt x="1" y="3817"/>
                  </a:cubicBezTo>
                  <a:lnTo>
                    <a:pt x="1" y="3821"/>
                  </a:lnTo>
                  <a:lnTo>
                    <a:pt x="1" y="6368"/>
                  </a:lnTo>
                  <a:cubicBezTo>
                    <a:pt x="1" y="7552"/>
                    <a:pt x="813" y="8550"/>
                    <a:pt x="1910" y="8833"/>
                  </a:cubicBezTo>
                  <a:lnTo>
                    <a:pt x="1910" y="19822"/>
                  </a:lnTo>
                  <a:cubicBezTo>
                    <a:pt x="1911" y="20876"/>
                    <a:pt x="2765" y="21731"/>
                    <a:pt x="3819" y="21731"/>
                  </a:cubicBezTo>
                  <a:lnTo>
                    <a:pt x="12731" y="21731"/>
                  </a:lnTo>
                  <a:cubicBezTo>
                    <a:pt x="13786" y="21730"/>
                    <a:pt x="14641" y="20875"/>
                    <a:pt x="14642" y="19822"/>
                  </a:cubicBezTo>
                  <a:lnTo>
                    <a:pt x="14642" y="8832"/>
                  </a:lnTo>
                  <a:cubicBezTo>
                    <a:pt x="15611" y="8581"/>
                    <a:pt x="16344" y="7785"/>
                    <a:pt x="16515" y="6798"/>
                  </a:cubicBezTo>
                  <a:cubicBezTo>
                    <a:pt x="16540" y="6729"/>
                    <a:pt x="16552" y="6658"/>
                    <a:pt x="16552" y="6585"/>
                  </a:cubicBezTo>
                  <a:lnTo>
                    <a:pt x="16552" y="3821"/>
                  </a:lnTo>
                  <a:lnTo>
                    <a:pt x="16552" y="3817"/>
                  </a:lnTo>
                  <a:cubicBezTo>
                    <a:pt x="16550" y="3703"/>
                    <a:pt x="16520" y="3591"/>
                    <a:pt x="16462" y="3493"/>
                  </a:cubicBezTo>
                  <a:lnTo>
                    <a:pt x="14551" y="310"/>
                  </a:lnTo>
                  <a:cubicBezTo>
                    <a:pt x="14436" y="118"/>
                    <a:pt x="14229" y="1"/>
                    <a:pt x="14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46751" tIns="46751" rIns="46751" bIns="46751" anchor="ctr" anchorCtr="0">
              <a:noAutofit/>
            </a:bodyPr>
            <a:lstStyle/>
            <a:p>
              <a:endParaRPr sz="920"/>
            </a:p>
          </p:txBody>
        </p:sp>
      </p:grpSp>
      <p:sp>
        <p:nvSpPr>
          <p:cNvPr id="9" name="Text Box 368">
            <a:extLst>
              <a:ext uri="{FF2B5EF4-FFF2-40B4-BE49-F238E27FC236}">
                <a16:creationId xmlns:a16="http://schemas.microsoft.com/office/drawing/2014/main" id="{E07AD70A-02EF-1EE7-558F-733DDA6DDA6D}"/>
              </a:ext>
            </a:extLst>
          </p:cNvPr>
          <p:cNvSpPr txBox="1"/>
          <p:nvPr/>
        </p:nvSpPr>
        <p:spPr>
          <a:xfrm>
            <a:off x="645702" y="1371600"/>
            <a:ext cx="5638800" cy="685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46759" tIns="23380" rIns="46759" bIns="233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512"/>
              </a:spcAft>
            </a:pPr>
            <a:r>
              <a:rPr lang="en-US" sz="3600" b="1" spc="-38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Polk</a:t>
            </a:r>
            <a:r>
              <a:rPr lang="en-US" sz="2800" b="1" dirty="0">
                <a:solidFill>
                  <a:srgbClr val="FFFFFF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en-US" sz="3600" b="1" spc="-38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County</a:t>
            </a:r>
            <a:r>
              <a:rPr lang="en-US" sz="2800" b="1" dirty="0">
                <a:solidFill>
                  <a:srgbClr val="FFFFFF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en-US" sz="3600" b="1" spc="-38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Employment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C39878F-C48B-A430-8AD8-FCE640B3F5C3}"/>
              </a:ext>
            </a:extLst>
          </p:cNvPr>
          <p:cNvGraphicFramePr>
            <a:graphicFrameLocks/>
          </p:cNvGraphicFramePr>
          <p:nvPr/>
        </p:nvGraphicFramePr>
        <p:xfrm>
          <a:off x="419100" y="4194816"/>
          <a:ext cx="6019800" cy="212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11FB4AC-7F3B-1646-5F21-E9D453F680E8}"/>
              </a:ext>
            </a:extLst>
          </p:cNvPr>
          <p:cNvSpPr txBox="1"/>
          <p:nvPr/>
        </p:nvSpPr>
        <p:spPr>
          <a:xfrm>
            <a:off x="1197898" y="4166637"/>
            <a:ext cx="2383502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Over the last 14 years (2010-2023), Polk County saw weekly wages increase by 37.1%.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9A1AE-2513-3474-84CD-75191995CB0D}"/>
              </a:ext>
            </a:extLst>
          </p:cNvPr>
          <p:cNvSpPr txBox="1"/>
          <p:nvPr/>
        </p:nvSpPr>
        <p:spPr>
          <a:xfrm>
            <a:off x="2330838" y="3810000"/>
            <a:ext cx="211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b="1" u="none" strike="noStrike" kern="1200" cap="none" spc="-38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uLnTx/>
                <a:uFillTx/>
                <a:latin typeface="Calibri Light" panose="020F0302020204030204"/>
                <a:ea typeface="+mj-ea"/>
                <a:cs typeface="+mj-cs"/>
              </a:rPr>
              <a:t>Average weekly wages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B8DD80-C332-7EC8-EB98-4FC943B161EA}"/>
              </a:ext>
            </a:extLst>
          </p:cNvPr>
          <p:cNvSpPr/>
          <p:nvPr/>
        </p:nvSpPr>
        <p:spPr>
          <a:xfrm>
            <a:off x="547013" y="6400800"/>
            <a:ext cx="5831298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Information about Businesses in Polk County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Total employer establishments – 608			Total employment – 8,229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Total annual payroll, ($1,000) – $415,561		 Non-employer establishments – 2,679</a:t>
            </a: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Who do Polk County Workers work for?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61.3% Private companies				13.1% Not-for-profit organizations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11.8% Local, state, and federal government		10.7% Self-employed, unincorporated 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3.1% Self-employed in own incorporated business</a:t>
            </a:r>
          </a:p>
          <a:p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Source: 2022 Economic Census</a:t>
            </a:r>
          </a:p>
          <a:p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2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5715000" cy="609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Establishments &amp; Types of Jobs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B1FFBE9-7D7D-2529-B4F9-768A72699E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511246"/>
              </p:ext>
            </p:extLst>
          </p:nvPr>
        </p:nvGraphicFramePr>
        <p:xfrm>
          <a:off x="700263" y="2658491"/>
          <a:ext cx="5419725" cy="288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Graphic 7" descr="Store outline">
            <a:extLst>
              <a:ext uri="{FF2B5EF4-FFF2-40B4-BE49-F238E27FC236}">
                <a16:creationId xmlns:a16="http://schemas.microsoft.com/office/drawing/2014/main" id="{D6A12FEC-0B5E-E000-AD50-6C2B52426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600" y="2678202"/>
            <a:ext cx="647717" cy="647717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990600" y="5410200"/>
            <a:ext cx="5478462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25" i="1" dirty="0">
                <a:latin typeface="Calibri" panose="020F0502020204030204" pitchFamily="34" charset="0"/>
                <a:cs typeface="Calibri" panose="020F0502020204030204" pitchFamily="34" charset="0"/>
              </a:rPr>
              <a:t>Sources: Quarterly Census of Employment &amp; Wages, All Industries, Private &amp; Public, All establishment sizes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57C3C8-7089-8FCD-8AD4-E74954801269}"/>
              </a:ext>
            </a:extLst>
          </p:cNvPr>
          <p:cNvSpPr txBox="1"/>
          <p:nvPr/>
        </p:nvSpPr>
        <p:spPr>
          <a:xfrm>
            <a:off x="2148199" y="2387839"/>
            <a:ext cx="256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b="1" u="none" strike="noStrike" kern="1200" cap="none" spc="-38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uLnTx/>
                <a:uFillTx/>
                <a:latin typeface="Calibri Light" panose="020F0302020204030204"/>
                <a:ea typeface="+mj-ea"/>
                <a:cs typeface="+mj-cs"/>
              </a:rPr>
              <a:t>No. of businesses over time</a:t>
            </a:r>
            <a:endParaRPr lang="en-US" sz="1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EB4647-69CE-5C39-859C-E1C7FE7D2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965664"/>
              </p:ext>
            </p:extLst>
          </p:nvPr>
        </p:nvGraphicFramePr>
        <p:xfrm>
          <a:off x="731475" y="5435289"/>
          <a:ext cx="5395047" cy="294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9055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1143000" y="7625438"/>
            <a:ext cx="4858485" cy="2539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25" i="1" dirty="0">
                <a:latin typeface="Calibri" panose="020F0502020204030204" pitchFamily="34" charset="0"/>
                <a:cs typeface="Calibri" panose="020F0502020204030204" pitchFamily="34" charset="0"/>
              </a:rPr>
              <a:t>Source: Quarterly Census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825" i="1" dirty="0">
                <a:latin typeface="Calibri" panose="020F0502020204030204" pitchFamily="34" charset="0"/>
                <a:cs typeface="Calibri" panose="020F0502020204030204" pitchFamily="34" charset="0"/>
              </a:rPr>
              <a:t> Employment &amp; Wages, All Industries, Private &amp; Public, All establishment sizes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48726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38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Polk County: Payroll Wages Paid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1C98F-8ECC-11D5-2E3E-82A90B2EA017}"/>
              </a:ext>
            </a:extLst>
          </p:cNvPr>
          <p:cNvSpPr txBox="1"/>
          <p:nvPr/>
        </p:nvSpPr>
        <p:spPr>
          <a:xfrm>
            <a:off x="711220" y="7214191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Polk County saw nearly a 51% increase in payroll wages since 2010.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E986AD-663B-9306-A116-27633BFC1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355259"/>
              </p:ext>
            </p:extLst>
          </p:nvPr>
        </p:nvGraphicFramePr>
        <p:xfrm>
          <a:off x="635020" y="2438400"/>
          <a:ext cx="579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934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5562600" cy="112395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Polk County’s</a:t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Gross Domestic Product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450585"/>
              </p:ext>
            </p:extLst>
          </p:nvPr>
        </p:nvGraphicFramePr>
        <p:xfrm>
          <a:off x="381000" y="2514601"/>
          <a:ext cx="6096000" cy="304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4572000"/>
            <a:ext cx="32544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 </a:t>
            </a:r>
            <a:r>
              <a:rPr lang="en-US" sz="825" i="1" dirty="0">
                <a:latin typeface="Calibri" panose="020F0502020204030204" pitchFamily="34" charset="0"/>
                <a:cs typeface="Calibri" panose="020F0502020204030204" pitchFamily="34" charset="0"/>
              </a:rPr>
              <a:t>Source: U.S. Bureau of Economic Analysis, “</a:t>
            </a:r>
            <a:r>
              <a:rPr lang="en-US" sz="825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CAINC30 Economic profile</a:t>
            </a:r>
            <a:r>
              <a:rPr lang="en-US" sz="825" i="1" dirty="0">
                <a:latin typeface="Calibri" panose="020F0502020204030204" pitchFamily="34" charset="0"/>
                <a:cs typeface="Calibri" panose="020F0502020204030204" pitchFamily="34" charset="0"/>
              </a:rPr>
              <a:t>”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BFB04-96E6-78FE-AFB1-D2456AECE915}"/>
              </a:ext>
            </a:extLst>
          </p:cNvPr>
          <p:cNvSpPr/>
          <p:nvPr/>
        </p:nvSpPr>
        <p:spPr>
          <a:xfrm>
            <a:off x="641202" y="5777291"/>
            <a:ext cx="5575595" cy="2070164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36225" algn="l"/>
              </a:tabLst>
            </a:pPr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algn="ctr">
              <a:tabLst>
                <a:tab pos="236225" algn="l"/>
              </a:tabLst>
            </a:pPr>
            <a:endParaRPr lang="en-US" sz="105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236225" algn="l"/>
              </a:tabLst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 SALES &amp; REVENUE TOTALS IN POLK COUNTY</a:t>
            </a:r>
          </a:p>
          <a:p>
            <a:pPr>
              <a:tabLst>
                <a:tab pos="439167" algn="l"/>
              </a:tabLst>
            </a:pPr>
            <a:endParaRPr lang="en-US" sz="105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  <a:tabLst>
                <a:tab pos="439167" algn="l"/>
              </a:tabLst>
            </a:pPr>
            <a:r>
              <a:rPr lang="en-US" sz="105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(Summary Statistics for the U.S. States and Selected Geographies, 2022)</a:t>
            </a:r>
          </a:p>
          <a:p>
            <a:pPr>
              <a:spcAft>
                <a:spcPts val="300"/>
              </a:spcAft>
              <a:tabLst>
                <a:tab pos="236225" algn="l"/>
                <a:tab pos="293048" algn="l"/>
                <a:tab pos="816639" algn="l"/>
              </a:tabLst>
            </a:pPr>
            <a:r>
              <a:rPr lang="en-US" sz="10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$311.5 million	Total Retail Sales; total retail sales per capita – $9,804</a:t>
            </a:r>
          </a:p>
          <a:p>
            <a:pPr>
              <a:spcAft>
                <a:spcPts val="300"/>
              </a:spcAft>
              <a:tabLst>
                <a:tab pos="293048" algn="l"/>
                <a:tab pos="816639" algn="l"/>
              </a:tabLst>
            </a:pPr>
            <a:r>
              <a:rPr lang="en-US" sz="10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$297 million 	Total Professional, Scientific and Technical Services Sales / Revenues</a:t>
            </a:r>
          </a:p>
          <a:p>
            <a:pPr defTabSz="63318">
              <a:spcAft>
                <a:spcPts val="300"/>
              </a:spcAft>
              <a:tabLst>
                <a:tab pos="293048" algn="l"/>
              </a:tabLst>
            </a:pPr>
            <a:r>
              <a:rPr lang="en-US" sz="10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$238.6 million				   	Total Health Care and Social Assistance Receipts / Revenues</a:t>
            </a:r>
          </a:p>
          <a:p>
            <a:pPr>
              <a:spcAft>
                <a:spcPts val="300"/>
              </a:spcAft>
              <a:tabLst>
                <a:tab pos="236225" algn="l"/>
                <a:tab pos="293048" algn="l"/>
                <a:tab pos="816639" algn="l"/>
                <a:tab pos="1228205" algn="l"/>
              </a:tabLst>
            </a:pPr>
            <a:r>
              <a:rPr lang="en-US" sz="10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$28 million 	     Total Accommodation and Food Services Sales</a:t>
            </a:r>
          </a:p>
          <a:p>
            <a:pPr>
              <a:spcAft>
                <a:spcPts val="300"/>
              </a:spcAft>
              <a:tabLst>
                <a:tab pos="236225" algn="l"/>
                <a:tab pos="293048" algn="l"/>
                <a:tab pos="816639" algn="l"/>
                <a:tab pos="1228205" algn="l"/>
              </a:tabLst>
            </a:pPr>
            <a:r>
              <a:rPr lang="en-US" sz="10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$9.85 million		Total Transportation and Warehousing Receipts / Revenues</a:t>
            </a:r>
          </a:p>
          <a:p>
            <a:endParaRPr lang="en-US" sz="1000" dirty="0">
              <a:solidFill>
                <a:schemeClr val="tx2"/>
              </a:solidFill>
            </a:endParaRPr>
          </a:p>
          <a:p>
            <a:endParaRPr lang="en-US" sz="1000" dirty="0">
              <a:solidFill>
                <a:schemeClr val="tx2"/>
              </a:solidFill>
            </a:endParaRPr>
          </a:p>
          <a:p>
            <a:endParaRPr lang="en-US" sz="1000" dirty="0">
              <a:solidFill>
                <a:schemeClr val="tx2"/>
              </a:solidFill>
            </a:endParaRPr>
          </a:p>
          <a:p>
            <a:endParaRPr lang="en-US" sz="1000" dirty="0">
              <a:solidFill>
                <a:schemeClr val="tx2"/>
              </a:solidFill>
            </a:endParaRPr>
          </a:p>
        </p:txBody>
      </p:sp>
      <p:grpSp>
        <p:nvGrpSpPr>
          <p:cNvPr id="19" name="Google Shape;11887;p76">
            <a:extLst>
              <a:ext uri="{FF2B5EF4-FFF2-40B4-BE49-F238E27FC236}">
                <a16:creationId xmlns:a16="http://schemas.microsoft.com/office/drawing/2014/main" id="{011E3808-80F7-E836-C8F1-9E50E1CA13D0}"/>
              </a:ext>
            </a:extLst>
          </p:cNvPr>
          <p:cNvGrpSpPr/>
          <p:nvPr/>
        </p:nvGrpSpPr>
        <p:grpSpPr>
          <a:xfrm>
            <a:off x="679302" y="5599761"/>
            <a:ext cx="365101" cy="385749"/>
            <a:chOff x="2309486" y="4003462"/>
            <a:chExt cx="353478" cy="309404"/>
          </a:xfrm>
        </p:grpSpPr>
        <p:sp>
          <p:nvSpPr>
            <p:cNvPr id="20" name="Google Shape;11888;p76">
              <a:extLst>
                <a:ext uri="{FF2B5EF4-FFF2-40B4-BE49-F238E27FC236}">
                  <a16:creationId xmlns:a16="http://schemas.microsoft.com/office/drawing/2014/main" id="{3D47A49B-C987-3FBC-2653-640940EFA3D6}"/>
                </a:ext>
              </a:extLst>
            </p:cNvPr>
            <p:cNvSpPr/>
            <p:nvPr/>
          </p:nvSpPr>
          <p:spPr>
            <a:xfrm>
              <a:off x="2433883" y="4250966"/>
              <a:ext cx="64336" cy="61900"/>
            </a:xfrm>
            <a:custGeom>
              <a:avLst/>
              <a:gdLst/>
              <a:ahLst/>
              <a:cxnLst/>
              <a:rect l="l" t="t" r="r" b="b"/>
              <a:pathLst>
                <a:path w="3972" h="3821" extrusionOk="0">
                  <a:moveTo>
                    <a:pt x="1911" y="1274"/>
                  </a:moveTo>
                  <a:cubicBezTo>
                    <a:pt x="2168" y="1274"/>
                    <a:pt x="2401" y="1429"/>
                    <a:pt x="2499" y="1667"/>
                  </a:cubicBezTo>
                  <a:cubicBezTo>
                    <a:pt x="2598" y="1905"/>
                    <a:pt x="2544" y="2179"/>
                    <a:pt x="2361" y="2360"/>
                  </a:cubicBezTo>
                  <a:cubicBezTo>
                    <a:pt x="2239" y="2483"/>
                    <a:pt x="2076" y="2547"/>
                    <a:pt x="1910" y="2547"/>
                  </a:cubicBezTo>
                  <a:cubicBezTo>
                    <a:pt x="1828" y="2547"/>
                    <a:pt x="1746" y="2532"/>
                    <a:pt x="1668" y="2499"/>
                  </a:cubicBezTo>
                  <a:cubicBezTo>
                    <a:pt x="1430" y="2400"/>
                    <a:pt x="1275" y="2168"/>
                    <a:pt x="1275" y="1910"/>
                  </a:cubicBezTo>
                  <a:cubicBezTo>
                    <a:pt x="1275" y="1558"/>
                    <a:pt x="1559" y="1274"/>
                    <a:pt x="1911" y="1274"/>
                  </a:cubicBezTo>
                  <a:close/>
                  <a:moveTo>
                    <a:pt x="1911" y="1"/>
                  </a:moveTo>
                  <a:cubicBezTo>
                    <a:pt x="857" y="2"/>
                    <a:pt x="3" y="857"/>
                    <a:pt x="2" y="1910"/>
                  </a:cubicBezTo>
                  <a:cubicBezTo>
                    <a:pt x="0" y="2683"/>
                    <a:pt x="466" y="3379"/>
                    <a:pt x="1180" y="3676"/>
                  </a:cubicBezTo>
                  <a:cubicBezTo>
                    <a:pt x="1416" y="3773"/>
                    <a:pt x="1664" y="3821"/>
                    <a:pt x="1911" y="3821"/>
                  </a:cubicBezTo>
                  <a:cubicBezTo>
                    <a:pt x="2408" y="3821"/>
                    <a:pt x="2896" y="3627"/>
                    <a:pt x="3261" y="3261"/>
                  </a:cubicBezTo>
                  <a:cubicBezTo>
                    <a:pt x="3807" y="2715"/>
                    <a:pt x="3972" y="1894"/>
                    <a:pt x="3675" y="1180"/>
                  </a:cubicBezTo>
                  <a:cubicBezTo>
                    <a:pt x="3380" y="467"/>
                    <a:pt x="2684" y="1"/>
                    <a:pt x="19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46751" tIns="46751" rIns="46751" bIns="46751" anchor="ctr" anchorCtr="0">
              <a:noAutofit/>
            </a:bodyPr>
            <a:lstStyle/>
            <a:p>
              <a:endParaRPr sz="920"/>
            </a:p>
          </p:txBody>
        </p:sp>
        <p:sp>
          <p:nvSpPr>
            <p:cNvPr id="21" name="Google Shape;11889;p76">
              <a:extLst>
                <a:ext uri="{FF2B5EF4-FFF2-40B4-BE49-F238E27FC236}">
                  <a16:creationId xmlns:a16="http://schemas.microsoft.com/office/drawing/2014/main" id="{EAAA6266-8840-CC90-7B09-75EEDB4DADB5}"/>
                </a:ext>
              </a:extLst>
            </p:cNvPr>
            <p:cNvSpPr/>
            <p:nvPr/>
          </p:nvSpPr>
          <p:spPr>
            <a:xfrm>
              <a:off x="2537709" y="4250966"/>
              <a:ext cx="64320" cy="61900"/>
            </a:xfrm>
            <a:custGeom>
              <a:avLst/>
              <a:gdLst/>
              <a:ahLst/>
              <a:cxnLst/>
              <a:rect l="l" t="t" r="r" b="b"/>
              <a:pathLst>
                <a:path w="3971" h="3821" extrusionOk="0">
                  <a:moveTo>
                    <a:pt x="1910" y="1274"/>
                  </a:moveTo>
                  <a:cubicBezTo>
                    <a:pt x="2168" y="1274"/>
                    <a:pt x="2399" y="1429"/>
                    <a:pt x="2499" y="1667"/>
                  </a:cubicBezTo>
                  <a:cubicBezTo>
                    <a:pt x="2597" y="1905"/>
                    <a:pt x="2542" y="2179"/>
                    <a:pt x="2360" y="2360"/>
                  </a:cubicBezTo>
                  <a:cubicBezTo>
                    <a:pt x="2238" y="2483"/>
                    <a:pt x="2075" y="2547"/>
                    <a:pt x="1909" y="2547"/>
                  </a:cubicBezTo>
                  <a:cubicBezTo>
                    <a:pt x="1828" y="2547"/>
                    <a:pt x="1745" y="2532"/>
                    <a:pt x="1666" y="2499"/>
                  </a:cubicBezTo>
                  <a:cubicBezTo>
                    <a:pt x="1428" y="2400"/>
                    <a:pt x="1273" y="2168"/>
                    <a:pt x="1273" y="1910"/>
                  </a:cubicBezTo>
                  <a:cubicBezTo>
                    <a:pt x="1273" y="1558"/>
                    <a:pt x="1558" y="1274"/>
                    <a:pt x="1910" y="1274"/>
                  </a:cubicBezTo>
                  <a:close/>
                  <a:moveTo>
                    <a:pt x="1910" y="1"/>
                  </a:moveTo>
                  <a:cubicBezTo>
                    <a:pt x="855" y="2"/>
                    <a:pt x="2" y="857"/>
                    <a:pt x="0" y="1910"/>
                  </a:cubicBezTo>
                  <a:cubicBezTo>
                    <a:pt x="0" y="2683"/>
                    <a:pt x="465" y="3379"/>
                    <a:pt x="1179" y="3676"/>
                  </a:cubicBezTo>
                  <a:cubicBezTo>
                    <a:pt x="1416" y="3773"/>
                    <a:pt x="1664" y="3821"/>
                    <a:pt x="1910" y="3821"/>
                  </a:cubicBezTo>
                  <a:cubicBezTo>
                    <a:pt x="2407" y="3821"/>
                    <a:pt x="2895" y="3627"/>
                    <a:pt x="3261" y="3261"/>
                  </a:cubicBezTo>
                  <a:cubicBezTo>
                    <a:pt x="3806" y="2715"/>
                    <a:pt x="3970" y="1893"/>
                    <a:pt x="3675" y="1180"/>
                  </a:cubicBezTo>
                  <a:cubicBezTo>
                    <a:pt x="3379" y="467"/>
                    <a:pt x="2683" y="1"/>
                    <a:pt x="19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46751" tIns="46751" rIns="46751" bIns="46751" anchor="ctr" anchorCtr="0">
              <a:noAutofit/>
            </a:bodyPr>
            <a:lstStyle/>
            <a:p>
              <a:endParaRPr sz="920"/>
            </a:p>
          </p:txBody>
        </p:sp>
        <p:sp>
          <p:nvSpPr>
            <p:cNvPr id="22" name="Google Shape;11890;p76">
              <a:extLst>
                <a:ext uri="{FF2B5EF4-FFF2-40B4-BE49-F238E27FC236}">
                  <a16:creationId xmlns:a16="http://schemas.microsoft.com/office/drawing/2014/main" id="{7F85AF85-233B-3A49-3D72-9D00985A290A}"/>
                </a:ext>
              </a:extLst>
            </p:cNvPr>
            <p:cNvSpPr/>
            <p:nvPr/>
          </p:nvSpPr>
          <p:spPr>
            <a:xfrm>
              <a:off x="2309486" y="4003462"/>
              <a:ext cx="353478" cy="247552"/>
            </a:xfrm>
            <a:custGeom>
              <a:avLst/>
              <a:gdLst/>
              <a:ahLst/>
              <a:cxnLst/>
              <a:rect l="l" t="t" r="r" b="b"/>
              <a:pathLst>
                <a:path w="21823" h="15281" extrusionOk="0">
                  <a:moveTo>
                    <a:pt x="20249" y="3820"/>
                  </a:moveTo>
                  <a:lnTo>
                    <a:pt x="18067" y="11459"/>
                  </a:lnTo>
                  <a:lnTo>
                    <a:pt x="7524" y="11459"/>
                  </a:lnTo>
                  <a:cubicBezTo>
                    <a:pt x="7178" y="10245"/>
                    <a:pt x="6208" y="6847"/>
                    <a:pt x="5341" y="3820"/>
                  </a:cubicBezTo>
                  <a:close/>
                  <a:moveTo>
                    <a:pt x="637" y="1"/>
                  </a:moveTo>
                  <a:cubicBezTo>
                    <a:pt x="285" y="1"/>
                    <a:pt x="0" y="285"/>
                    <a:pt x="0" y="637"/>
                  </a:cubicBezTo>
                  <a:cubicBezTo>
                    <a:pt x="0" y="989"/>
                    <a:pt x="285" y="1275"/>
                    <a:pt x="637" y="1275"/>
                  </a:cubicBezTo>
                  <a:lnTo>
                    <a:pt x="3291" y="1275"/>
                  </a:lnTo>
                  <a:cubicBezTo>
                    <a:pt x="4003" y="3767"/>
                    <a:pt x="5668" y="9592"/>
                    <a:pt x="6365" y="12034"/>
                  </a:cubicBezTo>
                  <a:lnTo>
                    <a:pt x="6124" y="12516"/>
                  </a:lnTo>
                  <a:cubicBezTo>
                    <a:pt x="5488" y="13788"/>
                    <a:pt x="6414" y="15280"/>
                    <a:pt x="7833" y="15280"/>
                  </a:cubicBezTo>
                  <a:lnTo>
                    <a:pt x="18547" y="15280"/>
                  </a:lnTo>
                  <a:cubicBezTo>
                    <a:pt x="18899" y="15280"/>
                    <a:pt x="19184" y="14994"/>
                    <a:pt x="19184" y="14644"/>
                  </a:cubicBezTo>
                  <a:cubicBezTo>
                    <a:pt x="19184" y="14292"/>
                    <a:pt x="18899" y="14006"/>
                    <a:pt x="18547" y="14006"/>
                  </a:cubicBezTo>
                  <a:lnTo>
                    <a:pt x="7833" y="14006"/>
                  </a:lnTo>
                  <a:cubicBezTo>
                    <a:pt x="7359" y="14006"/>
                    <a:pt x="7051" y="13508"/>
                    <a:pt x="7262" y="13085"/>
                  </a:cubicBezTo>
                  <a:lnTo>
                    <a:pt x="7438" y="12733"/>
                  </a:lnTo>
                  <a:lnTo>
                    <a:pt x="18547" y="12733"/>
                  </a:lnTo>
                  <a:cubicBezTo>
                    <a:pt x="18832" y="12733"/>
                    <a:pt x="19080" y="12545"/>
                    <a:pt x="19158" y="12271"/>
                  </a:cubicBezTo>
                  <a:lnTo>
                    <a:pt x="21706" y="3359"/>
                  </a:lnTo>
                  <a:cubicBezTo>
                    <a:pt x="21822" y="2952"/>
                    <a:pt x="21516" y="2548"/>
                    <a:pt x="21094" y="2547"/>
                  </a:cubicBezTo>
                  <a:lnTo>
                    <a:pt x="4978" y="2547"/>
                  </a:lnTo>
                  <a:cubicBezTo>
                    <a:pt x="4760" y="1783"/>
                    <a:pt x="4558" y="1073"/>
                    <a:pt x="4383" y="462"/>
                  </a:cubicBezTo>
                  <a:cubicBezTo>
                    <a:pt x="4305" y="189"/>
                    <a:pt x="4055" y="1"/>
                    <a:pt x="37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46751" tIns="46751" rIns="46751" bIns="46751" anchor="ctr" anchorCtr="0">
              <a:noAutofit/>
            </a:bodyPr>
            <a:lstStyle/>
            <a:p>
              <a:endParaRPr sz="920"/>
            </a:p>
          </p:txBody>
        </p:sp>
      </p:grpSp>
      <p:sp>
        <p:nvSpPr>
          <p:cNvPr id="23" name="Google Shape;11909;p76">
            <a:extLst>
              <a:ext uri="{FF2B5EF4-FFF2-40B4-BE49-F238E27FC236}">
                <a16:creationId xmlns:a16="http://schemas.microsoft.com/office/drawing/2014/main" id="{6157F77B-1A84-0775-38F3-9EE7250DDEA6}"/>
              </a:ext>
            </a:extLst>
          </p:cNvPr>
          <p:cNvSpPr/>
          <p:nvPr/>
        </p:nvSpPr>
        <p:spPr>
          <a:xfrm>
            <a:off x="5740735" y="7543800"/>
            <a:ext cx="294103" cy="428350"/>
          </a:xfrm>
          <a:custGeom>
            <a:avLst/>
            <a:gdLst/>
            <a:ahLst/>
            <a:cxnLst/>
            <a:rect l="l" t="t" r="r" b="b"/>
            <a:pathLst>
              <a:path w="16685" h="21732" extrusionOk="0">
                <a:moveTo>
                  <a:pt x="8342" y="1275"/>
                </a:moveTo>
                <a:cubicBezTo>
                  <a:pt x="10098" y="1275"/>
                  <a:pt x="11526" y="2703"/>
                  <a:pt x="11526" y="4457"/>
                </a:cubicBezTo>
                <a:lnTo>
                  <a:pt x="11526" y="6409"/>
                </a:lnTo>
                <a:lnTo>
                  <a:pt x="5159" y="6409"/>
                </a:lnTo>
                <a:lnTo>
                  <a:pt x="5159" y="4457"/>
                </a:lnTo>
                <a:cubicBezTo>
                  <a:pt x="5159" y="2703"/>
                  <a:pt x="6587" y="1275"/>
                  <a:pt x="8342" y="1275"/>
                </a:cubicBezTo>
                <a:close/>
                <a:moveTo>
                  <a:pt x="14074" y="7684"/>
                </a:moveTo>
                <a:cubicBezTo>
                  <a:pt x="14128" y="13516"/>
                  <a:pt x="14900" y="18592"/>
                  <a:pt x="15220" y="20458"/>
                </a:cubicBezTo>
                <a:lnTo>
                  <a:pt x="1465" y="20458"/>
                </a:lnTo>
                <a:cubicBezTo>
                  <a:pt x="1784" y="18592"/>
                  <a:pt x="2557" y="13516"/>
                  <a:pt x="2609" y="7684"/>
                </a:cubicBezTo>
                <a:lnTo>
                  <a:pt x="3885" y="7684"/>
                </a:lnTo>
                <a:lnTo>
                  <a:pt x="3885" y="9593"/>
                </a:lnTo>
                <a:cubicBezTo>
                  <a:pt x="3885" y="9945"/>
                  <a:pt x="4171" y="10229"/>
                  <a:pt x="4523" y="10229"/>
                </a:cubicBezTo>
                <a:cubicBezTo>
                  <a:pt x="4875" y="10229"/>
                  <a:pt x="5159" y="9945"/>
                  <a:pt x="5159" y="9593"/>
                </a:cubicBezTo>
                <a:lnTo>
                  <a:pt x="5159" y="7684"/>
                </a:lnTo>
                <a:lnTo>
                  <a:pt x="11526" y="7684"/>
                </a:lnTo>
                <a:lnTo>
                  <a:pt x="11526" y="9593"/>
                </a:lnTo>
                <a:cubicBezTo>
                  <a:pt x="11526" y="9945"/>
                  <a:pt x="11811" y="10229"/>
                  <a:pt x="12162" y="10229"/>
                </a:cubicBezTo>
                <a:cubicBezTo>
                  <a:pt x="12514" y="10229"/>
                  <a:pt x="12800" y="9945"/>
                  <a:pt x="12800" y="9593"/>
                </a:cubicBezTo>
                <a:lnTo>
                  <a:pt x="12800" y="7684"/>
                </a:lnTo>
                <a:close/>
                <a:moveTo>
                  <a:pt x="8342" y="1"/>
                </a:moveTo>
                <a:cubicBezTo>
                  <a:pt x="5885" y="1"/>
                  <a:pt x="3886" y="2000"/>
                  <a:pt x="3886" y="4457"/>
                </a:cubicBezTo>
                <a:lnTo>
                  <a:pt x="3886" y="6409"/>
                </a:lnTo>
                <a:lnTo>
                  <a:pt x="1976" y="6409"/>
                </a:lnTo>
                <a:cubicBezTo>
                  <a:pt x="1624" y="6409"/>
                  <a:pt x="1339" y="6694"/>
                  <a:pt x="1339" y="7046"/>
                </a:cubicBezTo>
                <a:cubicBezTo>
                  <a:pt x="1339" y="14529"/>
                  <a:pt x="91" y="20907"/>
                  <a:pt x="78" y="20970"/>
                </a:cubicBezTo>
                <a:cubicBezTo>
                  <a:pt x="0" y="21363"/>
                  <a:pt x="302" y="21731"/>
                  <a:pt x="703" y="21731"/>
                </a:cubicBezTo>
                <a:lnTo>
                  <a:pt x="15982" y="21731"/>
                </a:lnTo>
                <a:cubicBezTo>
                  <a:pt x="16383" y="21731"/>
                  <a:pt x="16685" y="21363"/>
                  <a:pt x="16607" y="20970"/>
                </a:cubicBezTo>
                <a:cubicBezTo>
                  <a:pt x="16594" y="20907"/>
                  <a:pt x="15346" y="14535"/>
                  <a:pt x="15346" y="7046"/>
                </a:cubicBezTo>
                <a:cubicBezTo>
                  <a:pt x="15346" y="6694"/>
                  <a:pt x="15060" y="6409"/>
                  <a:pt x="14708" y="6409"/>
                </a:cubicBezTo>
                <a:lnTo>
                  <a:pt x="12799" y="6409"/>
                </a:lnTo>
                <a:lnTo>
                  <a:pt x="12799" y="4457"/>
                </a:lnTo>
                <a:cubicBezTo>
                  <a:pt x="12799" y="2000"/>
                  <a:pt x="10799" y="1"/>
                  <a:pt x="834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46751" tIns="46751" rIns="46751" bIns="46751" anchor="ctr" anchorCtr="0">
            <a:noAutofit/>
          </a:bodyPr>
          <a:lstStyle/>
          <a:p>
            <a:endParaRPr sz="92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53E5-170F-EA9E-56A7-F65074602173}"/>
              </a:ext>
            </a:extLst>
          </p:cNvPr>
          <p:cNvSpPr txBox="1"/>
          <p:nvPr/>
        </p:nvSpPr>
        <p:spPr>
          <a:xfrm>
            <a:off x="2644557" y="7530519"/>
            <a:ext cx="3564620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i="1" dirty="0"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County Business Patterns, 2022.</a:t>
            </a:r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24376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775" y="228600"/>
            <a:ext cx="5614200" cy="1905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25000"/>
                  </a:schemeClr>
                </a:solidFill>
              </a:rPr>
              <a:t>What is a formal Economic Development Program?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22AB4939-E876-F6EF-7F58-CEF770F6C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728336"/>
              </p:ext>
            </p:extLst>
          </p:nvPr>
        </p:nvGraphicFramePr>
        <p:xfrm>
          <a:off x="634200" y="2819400"/>
          <a:ext cx="5614199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60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8BED6F-915D-E061-0FF9-7BBF33B0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EDP would not be possible without our generous supporters. 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56E9A0-8AE1-612B-4163-FC3AC6839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0" y="2427042"/>
            <a:ext cx="2777490" cy="434197"/>
          </a:xfrm>
        </p:spPr>
        <p:txBody>
          <a:bodyPr>
            <a:normAutofit/>
          </a:bodyPr>
          <a:lstStyle/>
          <a:p>
            <a:r>
              <a:rPr lang="en-US" sz="1800" b="1" dirty="0"/>
              <a:t>Investors include: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9416B6-F21F-43DB-C4EB-B04AD3F65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" y="3009900"/>
            <a:ext cx="5657850" cy="3124200"/>
          </a:xfrm>
        </p:spPr>
        <p:txBody>
          <a:bodyPr numCol="2"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City of Bolivar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Polk County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Southwest Electric Coop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Citizens Memorial Hospital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Citizens Memorial Healthcare Foundation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Liberty Utilities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The Industrial Development Authority of Bolivar, MO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Southwest Baptist University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Ollis/Akers/Arney (Paul Long)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OakStar Bank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Best Western Plus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Bolivar Area Chamber of Commerce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White River / Tracker Marine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Bill Roberts Chevrolet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And other supporters: Bank of Missouri, Comfort Inn, Commerce Bank, Flora Farms, JMARK, LimeBank, Mid-Missouri Bank, US Bank, Warwick Electric, Woods Supermarket.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5E198F-2172-9A71-6F08-548575E0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937" y="6107501"/>
            <a:ext cx="5572125" cy="981709"/>
          </a:xfrm>
        </p:spPr>
        <p:txBody>
          <a:bodyPr/>
          <a:lstStyle/>
          <a:p>
            <a:r>
              <a:rPr lang="en-US" sz="1400" dirty="0"/>
              <a:t>Follow EDP on Facebook at </a:t>
            </a:r>
            <a:r>
              <a:rPr lang="en-US" sz="1400" cap="none" dirty="0">
                <a:hlinkClick r:id="rId2"/>
              </a:rPr>
              <a:t>https://www.facebook.com/bolivarmoeconomicdevelopmentpartnership/</a:t>
            </a:r>
            <a:endParaRPr lang="en-US" sz="1400" cap="none" dirty="0"/>
          </a:p>
          <a:p>
            <a:r>
              <a:rPr lang="en-US" sz="1400" cap="none" dirty="0"/>
              <a:t>Our website has moved to </a:t>
            </a:r>
            <a:r>
              <a:rPr lang="en-US" sz="1400" cap="none" dirty="0">
                <a:hlinkClick r:id="rId3"/>
              </a:rPr>
              <a:t>www.bolivarmoedp.com</a:t>
            </a:r>
            <a:r>
              <a:rPr lang="en-US" sz="1400" cap="none" dirty="0"/>
              <a:t> and is being updated.</a:t>
            </a:r>
          </a:p>
        </p:txBody>
      </p:sp>
      <p:pic>
        <p:nvPicPr>
          <p:cNvPr id="12" name="Content Placeholder 11" descr="A blue square with white letters&#10;&#10;AI-generated content may be incorrect.">
            <a:extLst>
              <a:ext uri="{FF2B5EF4-FFF2-40B4-BE49-F238E27FC236}">
                <a16:creationId xmlns:a16="http://schemas.microsoft.com/office/drawing/2014/main" id="{9690249C-816F-9DD8-1268-A33B07F3EAE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46" y="7273419"/>
            <a:ext cx="463574" cy="463574"/>
          </a:xfrm>
        </p:spPr>
      </p:pic>
      <p:pic>
        <p:nvPicPr>
          <p:cNvPr id="14" name="Picture 13" descr="A blue circle with a white letter f in it&#10;&#10;AI-generated content may be incorrect.">
            <a:extLst>
              <a:ext uri="{FF2B5EF4-FFF2-40B4-BE49-F238E27FC236}">
                <a16:creationId xmlns:a16="http://schemas.microsoft.com/office/drawing/2014/main" id="{3DAC17A1-2D6C-6A39-81C2-3C5F7C8DE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241668"/>
            <a:ext cx="469924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04" y="1447800"/>
            <a:ext cx="3365296" cy="685800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EDP Mission</a:t>
            </a:r>
          </a:p>
        </p:txBody>
      </p:sp>
      <p:graphicFrame>
        <p:nvGraphicFramePr>
          <p:cNvPr id="7" name="Text Placeholder 3">
            <a:extLst>
              <a:ext uri="{FF2B5EF4-FFF2-40B4-BE49-F238E27FC236}">
                <a16:creationId xmlns:a16="http://schemas.microsoft.com/office/drawing/2014/main" id="{A90A44F4-D7B9-AE66-FC9E-C5A8F5552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989587"/>
              </p:ext>
            </p:extLst>
          </p:nvPr>
        </p:nvGraphicFramePr>
        <p:xfrm>
          <a:off x="690272" y="5181022"/>
          <a:ext cx="5531243" cy="167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EF37DA-DDA4-BBCE-2AF4-75AB3B9C0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017969"/>
              </p:ext>
            </p:extLst>
          </p:nvPr>
        </p:nvGraphicFramePr>
        <p:xfrm>
          <a:off x="901292" y="2743200"/>
          <a:ext cx="5055415" cy="2000060"/>
        </p:xfrm>
        <a:graphic>
          <a:graphicData uri="http://schemas.openxmlformats.org/drawingml/2006/table">
            <a:tbl>
              <a:tblPr firstCol="1" bandCol="1">
                <a:tableStyleId>{FABFCF23-3B69-468F-B69F-88F6DE6A72F2}</a:tableStyleId>
              </a:tblPr>
              <a:tblGrid>
                <a:gridCol w="1261859">
                  <a:extLst>
                    <a:ext uri="{9D8B030D-6E8A-4147-A177-3AD203B41FA5}">
                      <a16:colId xmlns:a16="http://schemas.microsoft.com/office/drawing/2014/main" val="3534707401"/>
                    </a:ext>
                  </a:extLst>
                </a:gridCol>
                <a:gridCol w="3793556">
                  <a:extLst>
                    <a:ext uri="{9D8B030D-6E8A-4147-A177-3AD203B41FA5}">
                      <a16:colId xmlns:a16="http://schemas.microsoft.com/office/drawing/2014/main" val="1483331299"/>
                    </a:ext>
                  </a:extLst>
                </a:gridCol>
              </a:tblGrid>
              <a:tr h="485767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PROMOTE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spc="3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Economic Growth</a:t>
                      </a:r>
                      <a:endParaRPr lang="en-US" sz="1400" b="0" kern="1200" spc="3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2301728"/>
                  </a:ext>
                </a:extLst>
              </a:tr>
              <a:tr h="485767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CREATE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spc="3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Job Opportunities</a:t>
                      </a:r>
                      <a:endParaRPr lang="en-US" sz="1400" b="0" kern="1200" spc="3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59138307"/>
                  </a:ext>
                </a:extLst>
              </a:tr>
              <a:tr h="485767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ENCOURAGE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spc="3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Workforce Development</a:t>
                      </a:r>
                      <a:endParaRPr lang="en-US" sz="1400" b="0" kern="1200" spc="3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6318650"/>
                  </a:ext>
                </a:extLst>
              </a:tr>
              <a:tr h="542759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IMPROVE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spc="3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Economic Well-Being and Wealth Creation</a:t>
                      </a:r>
                      <a:endParaRPr lang="en-US" sz="1400" b="0" kern="1200" spc="3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57695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75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09369"/>
            <a:ext cx="5421409" cy="685800"/>
          </a:xfrm>
        </p:spPr>
        <p:txBody>
          <a:bodyPr anchor="ctr">
            <a:no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EDP Board of Directors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444" y="2590800"/>
            <a:ext cx="5325156" cy="44958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Nick Seiner, Southwest Electric Coop, Chairman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Shannon Hancock, Polk County Presiding Commissioner, Vice Chairman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Leon Wirth, Southwest Baptist University, Secretary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Tracy Slagle, Liberty Utilities, Treasurer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Michael Calhoun, Citizens Memorial Hospital/Healthcare Foundation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Pat Douglas, Industrial Development Authority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Paul Folbre, Bolivar Area Chamber of Commerce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Michael Methvin, Bolivar R-1 Schools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Kelly Parson, OakStar Bank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Thomas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Relford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, City of Bolivar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Stephen Skopec, Tracker/White River Marine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Mike Stephens, Newly elected Mayor, City of Bolivar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Micah Titterington, Community Outreach Ministries</a:t>
            </a:r>
          </a:p>
        </p:txBody>
      </p:sp>
    </p:spTree>
    <p:extLst>
      <p:ext uri="{BB962C8B-B14F-4D97-AF65-F5344CB8AC3E}">
        <p14:creationId xmlns:p14="http://schemas.microsoft.com/office/powerpoint/2010/main" val="191982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19200"/>
            <a:ext cx="5657850" cy="9132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Long-term Priorities</a:t>
            </a:r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4CC44BF9-A38A-D3C9-4330-D9EB2610EE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857" r="25610" b="2"/>
          <a:stretch/>
        </p:blipFill>
        <p:spPr>
          <a:xfrm>
            <a:off x="514350" y="2514600"/>
            <a:ext cx="3067050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2514600"/>
            <a:ext cx="2971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1400" b="1" dirty="0">
                <a:latin typeface="+mj-lt"/>
              </a:rPr>
              <a:t>Five Key Growth Initiatives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</a:pPr>
            <a:endParaRPr lang="en-US" sz="600" b="1" dirty="0">
              <a:latin typeface="+mj-lt"/>
            </a:endParaRPr>
          </a:p>
          <a:p>
            <a:pPr marL="171450" indent="-137160" defTabSz="685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Professional housing: Increased housing options for professionals</a:t>
            </a:r>
          </a:p>
          <a:p>
            <a:pPr marL="628650" lvl="1" indent="-137160" defTabSz="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00" dirty="0"/>
              <a:t>Resources</a:t>
            </a:r>
          </a:p>
          <a:p>
            <a:pPr marL="1085850" lvl="2" indent="-137160" defTabSz="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Local Developers</a:t>
            </a:r>
          </a:p>
          <a:p>
            <a:pPr marL="1085850" lvl="2" indent="-137160" defTabSz="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CMH / SBU</a:t>
            </a:r>
          </a:p>
          <a:p>
            <a:pPr marL="1085850" lvl="2" indent="-137160" defTabSz="6858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37160" defTabSz="685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Sports &amp; Entertainment Project: Improve Fullerton Fields and other Sports Facilities to Host Tournaments</a:t>
            </a:r>
          </a:p>
          <a:p>
            <a:pPr marL="628650" lvl="2" indent="-137160" defTabSz="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00" dirty="0"/>
              <a:t>Promote Tourism</a:t>
            </a:r>
          </a:p>
          <a:p>
            <a:pPr marL="628650" lvl="1" indent="-137160" defTabSz="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00" dirty="0"/>
              <a:t>Resources</a:t>
            </a:r>
          </a:p>
          <a:p>
            <a:pPr marL="1085850" lvl="2" indent="-137160" defTabSz="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Local Developers / SBU</a:t>
            </a:r>
          </a:p>
          <a:p>
            <a:pPr marL="1085850" lvl="2" indent="-137160" defTabSz="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State / Federal grants</a:t>
            </a:r>
          </a:p>
          <a:p>
            <a:pPr marL="1085850" lvl="2" indent="-137160" defTabSz="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Community Business Funding</a:t>
            </a:r>
          </a:p>
          <a:p>
            <a:pPr marL="1085850" lvl="2" indent="-137160" defTabSz="6858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37160" defTabSz="685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OTC / Technical School Option</a:t>
            </a:r>
          </a:p>
          <a:p>
            <a:pPr marL="628650" lvl="1" indent="-137160" defTabSz="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00" dirty="0"/>
              <a:t>Resources / Updates</a:t>
            </a:r>
          </a:p>
          <a:p>
            <a:pPr marL="1085850" lvl="2" indent="-137160" defTabSz="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Investigate Local and Possible State Funding</a:t>
            </a:r>
          </a:p>
          <a:p>
            <a:pPr marL="1085850" lvl="2" indent="-137160" defTabSz="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Education Grants</a:t>
            </a:r>
          </a:p>
          <a:p>
            <a:pPr marL="1085850" lvl="2" indent="-137160" defTabSz="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Pursue a trade school</a:t>
            </a:r>
          </a:p>
          <a:p>
            <a:pPr marL="1085850" lvl="2" indent="-137160" defTabSz="6858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37160" defTabSz="685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New Growth/Kids Win Missouri Childcare Initiative</a:t>
            </a:r>
          </a:p>
          <a:p>
            <a:pPr marL="662940" lvl="1" indent="-171450" defTabSz="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00" dirty="0"/>
              <a:t>Assistance and planning to develop a plan of action addressing childcare and early education gaps</a:t>
            </a:r>
          </a:p>
          <a:p>
            <a:pPr marL="628650" lvl="1" indent="-137160" defTabSz="6858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171450" indent="-137160" defTabSz="685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Ongoing Development Initiatives / Updates</a:t>
            </a:r>
          </a:p>
          <a:p>
            <a:pPr marL="628650" lvl="1" indent="-137160" defTabSz="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00" dirty="0"/>
              <a:t>Retail</a:t>
            </a:r>
          </a:p>
          <a:p>
            <a:pPr marL="628650" lvl="1" indent="-137160" defTabSz="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00" dirty="0"/>
              <a:t>Potential Manufacturing opportunities for the Business Park</a:t>
            </a:r>
          </a:p>
          <a:p>
            <a:pPr marL="628650" lvl="1" indent="-137160" defTabSz="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00" dirty="0"/>
              <a:t>General Housing Improvement Plan</a:t>
            </a:r>
          </a:p>
          <a:p>
            <a:pPr marL="628650" lvl="1" indent="-137160" defTabSz="6858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00" dirty="0"/>
              <a:t>Broadband Initiative</a:t>
            </a:r>
          </a:p>
          <a:p>
            <a:pPr marL="1085850" lvl="2" indent="-137160" defTabSz="685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Did not get approved</a:t>
            </a:r>
          </a:p>
        </p:txBody>
      </p:sp>
    </p:spTree>
    <p:extLst>
      <p:ext uri="{BB962C8B-B14F-4D97-AF65-F5344CB8AC3E}">
        <p14:creationId xmlns:p14="http://schemas.microsoft.com/office/powerpoint/2010/main" val="355864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A2C3-ED76-8A32-F752-454EC600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228600"/>
            <a:ext cx="5657850" cy="193434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Economic Development look like in Bolivar and Polk County?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D49232-22F2-8A51-6B6F-4657149CE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19" y="2460979"/>
            <a:ext cx="5657851" cy="968021"/>
          </a:xfrm>
        </p:spPr>
        <p:txBody>
          <a:bodyPr/>
          <a:lstStyle/>
          <a:p>
            <a:r>
              <a:rPr lang="en-US" b="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An EDO works closely with each of these entities, throughout projects and over time, i.e., when Tracker needs recruiting assistance; an entrepreneur wants to open a new business; or a small business is looking to expand or move into a new building.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Picture 9" descr="Facets of an economic development team in a community.">
            <a:extLst>
              <a:ext uri="{FF2B5EF4-FFF2-40B4-BE49-F238E27FC236}">
                <a16:creationId xmlns:a16="http://schemas.microsoft.com/office/drawing/2014/main" id="{DC289F7D-5EB3-6B8A-A750-E5A5A23C3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657600"/>
            <a:ext cx="59182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5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58F70A-9D10-C260-DE58-48873D262278}"/>
              </a:ext>
            </a:extLst>
          </p:cNvPr>
          <p:cNvSpPr/>
          <p:nvPr/>
        </p:nvSpPr>
        <p:spPr>
          <a:xfrm>
            <a:off x="647700" y="2456025"/>
            <a:ext cx="2552700" cy="1016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B0768F84-BAB0-D3A6-A282-91F2B52B566B}"/>
              </a:ext>
            </a:extLst>
          </p:cNvPr>
          <p:cNvSpPr/>
          <p:nvPr/>
        </p:nvSpPr>
        <p:spPr>
          <a:xfrm>
            <a:off x="2972357" y="3644447"/>
            <a:ext cx="3219796" cy="1228083"/>
          </a:xfrm>
          <a:prstGeom prst="snip1Rect">
            <a:avLst>
              <a:gd name="adj" fmla="val 3147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68"/>
          <p:cNvSpPr txBox="1"/>
          <p:nvPr/>
        </p:nvSpPr>
        <p:spPr>
          <a:xfrm>
            <a:off x="646831" y="998452"/>
            <a:ext cx="5562600" cy="105894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46759" tIns="23380" rIns="46759" bIns="233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"/>
              </a:spcAft>
            </a:pPr>
            <a:r>
              <a:rPr lang="en-US" sz="3600" b="1" spc="-38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City of Bolivar </a:t>
            </a:r>
          </a:p>
          <a:p>
            <a:pPr>
              <a:spcAft>
                <a:spcPts val="100"/>
              </a:spcAft>
            </a:pPr>
            <a:r>
              <a:rPr lang="en-US" sz="3600" b="1" spc="-38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Demographics &amp; Housing</a:t>
            </a:r>
            <a:endParaRPr lang="en-US" sz="563" dirty="0">
              <a:ea typeface="Calibri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2489020"/>
            <a:ext cx="2491529" cy="7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POPULATION – 11,338</a:t>
            </a:r>
          </a:p>
          <a:p>
            <a:pPr algn="ctr"/>
            <a:endParaRPr lang="en-US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  <a:tabLst>
                <a:tab pos="174530" algn="l"/>
                <a:tab pos="642109" algn="l"/>
                <a:tab pos="991169" algn="l"/>
                <a:tab pos="1284218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	Under 18 	21.4%		Male	45.6%</a:t>
            </a:r>
          </a:p>
          <a:p>
            <a:pPr>
              <a:spcAft>
                <a:spcPts val="200"/>
              </a:spcAft>
              <a:tabLst>
                <a:tab pos="174530" algn="l"/>
                <a:tab pos="642109" algn="l"/>
                <a:tab pos="991169" algn="l"/>
                <a:tab pos="1284218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	Ages 18-64	59.7%		Female	54.4%</a:t>
            </a:r>
          </a:p>
          <a:p>
            <a:pPr>
              <a:spcAft>
                <a:spcPts val="200"/>
              </a:spcAft>
              <a:tabLst>
                <a:tab pos="174530" algn="l"/>
                <a:tab pos="642109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	65 &amp; Over	19.4%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63226" y="3611607"/>
            <a:ext cx="2773691" cy="123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74530" algn="l"/>
              </a:tabLst>
            </a:pP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POVERTY INDICATORS</a:t>
            </a:r>
          </a:p>
          <a:p>
            <a:pPr algn="ctr">
              <a:tabLst>
                <a:tab pos="174530" algn="l"/>
              </a:tabLst>
            </a:pPr>
            <a:endParaRPr lang="en-US" sz="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Poverty Rate – 21.1%			</a:t>
            </a:r>
          </a:p>
          <a:p>
            <a:pPr>
              <a:spcAft>
                <a:spcPts val="200"/>
              </a:spcAft>
              <a:tabLst>
                <a:tab pos="174530" algn="l"/>
                <a:tab pos="293048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     Children under 18 in poverty – 24%</a:t>
            </a:r>
            <a:endParaRPr lang="en-US" sz="15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  <a:tabLst>
                <a:tab pos="174530" algn="l"/>
                <a:tab pos="293048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     Ages 18 to 64 in poverty – 23.2%</a:t>
            </a:r>
          </a:p>
          <a:p>
            <a:pPr>
              <a:spcAft>
                <a:spcPts val="200"/>
              </a:spcAft>
              <a:tabLst>
                <a:tab pos="174530" algn="l"/>
                <a:tab pos="293048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     Seniors (65 and over) in poverty – 12.1%</a:t>
            </a:r>
          </a:p>
          <a:p>
            <a:pPr>
              <a:spcAft>
                <a:spcPts val="200"/>
              </a:spcAft>
              <a:tabLst>
                <a:tab pos="174530" algn="l"/>
                <a:tab pos="293048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Civilian non-institutionalized population – 10,732; </a:t>
            </a:r>
          </a:p>
          <a:p>
            <a:pPr>
              <a:spcAft>
                <a:spcPts val="200"/>
              </a:spcAft>
              <a:tabLst>
                <a:tab pos="174530" algn="l"/>
                <a:tab pos="293048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     Ages 18 and younger: 2,604; with no insurance – 9.2%</a:t>
            </a:r>
          </a:p>
          <a:p>
            <a:pPr>
              <a:spcAft>
                <a:spcPts val="200"/>
              </a:spcAft>
              <a:tabLst>
                <a:tab pos="174530" algn="l"/>
                <a:tab pos="293048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     Ages 19 to 64: 6,131; with no insurance – 20.4%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3564" y="8610600"/>
            <a:ext cx="3287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i="1" dirty="0">
                <a:latin typeface="Calibri" panose="020F0502020204030204" pitchFamily="34" charset="0"/>
                <a:cs typeface="Calibri" panose="020F0502020204030204" pitchFamily="34" charset="0"/>
              </a:rPr>
              <a:t>Sources: U.S. Census Bureau, </a:t>
            </a:r>
            <a:r>
              <a:rPr lang="en-US" sz="600" i="1" dirty="0"/>
              <a:t>ACS 2019-2023 5-year estimates, unless otherwise stated</a:t>
            </a:r>
            <a:r>
              <a:rPr lang="en-US" sz="563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56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E6A0EB-B3D8-FB4D-8E8D-341BAECEE7C8}"/>
              </a:ext>
            </a:extLst>
          </p:cNvPr>
          <p:cNvSpPr/>
          <p:nvPr/>
        </p:nvSpPr>
        <p:spPr>
          <a:xfrm>
            <a:off x="655214" y="3657600"/>
            <a:ext cx="2095085" cy="1953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04484" y="4442260"/>
            <a:ext cx="1847803" cy="112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HOUSING &amp; OCCUPANCY</a:t>
            </a:r>
          </a:p>
          <a:p>
            <a:pPr algn="ctr"/>
            <a:endParaRPr lang="en-US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Total Housing Units – 4,743</a:t>
            </a:r>
          </a:p>
          <a:p>
            <a:pPr>
              <a:spcAft>
                <a:spcPts val="200"/>
              </a:spcAf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Occupied housing units – 4219</a:t>
            </a:r>
          </a:p>
          <a:p>
            <a:pPr>
              <a:spcAft>
                <a:spcPts val="200"/>
              </a:spcAf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54.4% Home Ownership Rate</a:t>
            </a:r>
          </a:p>
          <a:p>
            <a:pPr>
              <a:spcAft>
                <a:spcPts val="200"/>
              </a:spcAf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Renter-occupied – 1,925</a:t>
            </a:r>
          </a:p>
          <a:p>
            <a:pPr>
              <a:spcAft>
                <a:spcPts val="200"/>
              </a:spcAf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Vacant Housing Units – 524 (11%)</a:t>
            </a:r>
          </a:p>
          <a:p>
            <a:pPr>
              <a:spcAft>
                <a:spcPts val="200"/>
              </a:spcAf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Rental Vacancy Rate – 6.5%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333" y="3737321"/>
            <a:ext cx="1721756" cy="1253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3048" algn="l"/>
              </a:tabLst>
            </a:pP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HOUSEHOLDS &amp; INCOME</a:t>
            </a:r>
          </a:p>
          <a:p>
            <a:pPr algn="ctr">
              <a:tabLst>
                <a:tab pos="293048" algn="l"/>
              </a:tabLst>
            </a:pPr>
            <a:endParaRPr lang="en-US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  <a:tabLst>
                <a:tab pos="236225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No. of Households – 4,219</a:t>
            </a:r>
          </a:p>
          <a:p>
            <a:pPr>
              <a:spcAft>
                <a:spcPts val="200"/>
              </a:spcAf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Median Household Income – $38,396	</a:t>
            </a:r>
          </a:p>
          <a:p>
            <a:pPr>
              <a:spcAft>
                <a:spcPts val="200"/>
              </a:spcAft>
              <a:tabLst>
                <a:tab pos="174530" algn="l"/>
                <a:tab pos="293048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Per Capita Income – $ 24,273</a:t>
            </a:r>
          </a:p>
          <a:p>
            <a:pPr>
              <a:spcAft>
                <a:spcPts val="200"/>
              </a:spcAft>
              <a:tabLst>
                <a:tab pos="174530" algn="l"/>
                <a:tab pos="293048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53757" y="3276631"/>
            <a:ext cx="2810658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i="1" dirty="0">
                <a:latin typeface="Calibri" panose="020F0502020204030204" pitchFamily="34" charset="0"/>
                <a:cs typeface="Calibri" panose="020F0502020204030204" pitchFamily="34" charset="0"/>
              </a:rPr>
              <a:t>Source: U.S. Census Bureau, American Community Survey, 2015-2019. Population 25 years &amp; over.</a:t>
            </a:r>
            <a:endParaRPr lang="en-US" sz="563" dirty="0"/>
          </a:p>
        </p:txBody>
      </p:sp>
      <p:sp>
        <p:nvSpPr>
          <p:cNvPr id="14" name="TextBox 13"/>
          <p:cNvSpPr txBox="1"/>
          <p:nvPr/>
        </p:nvSpPr>
        <p:spPr>
          <a:xfrm>
            <a:off x="4969974" y="3854834"/>
            <a:ext cx="1100265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i="1" dirty="0">
                <a:latin typeface="Calibri" panose="020F0502020204030204" pitchFamily="34" charset="0"/>
                <a:cs typeface="Calibri" panose="020F0502020204030204" pitchFamily="34" charset="0"/>
              </a:rPr>
              <a:t>Source: U.S. Census Bureau, 2020 (Population estimate).</a:t>
            </a:r>
            <a:endParaRPr lang="en-US" sz="56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865DA-4C6E-13B8-1738-30C62E38847D}"/>
              </a:ext>
            </a:extLst>
          </p:cNvPr>
          <p:cNvSpPr txBox="1"/>
          <p:nvPr/>
        </p:nvSpPr>
        <p:spPr>
          <a:xfrm>
            <a:off x="3372753" y="2501549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 EDUCATIONAL ATTAINMENT</a:t>
            </a:r>
          </a:p>
          <a:p>
            <a:pPr algn="ctr"/>
            <a:endParaRPr lang="en-US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  <a:tabLst>
                <a:tab pos="174530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	Population 25 years &amp; up – 6,509</a:t>
            </a:r>
          </a:p>
          <a:p>
            <a:pPr>
              <a:spcAft>
                <a:spcPts val="200"/>
              </a:spcAft>
              <a:tabLst>
                <a:tab pos="174530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	Bachelor’s Degree or higher – 25.5%</a:t>
            </a:r>
          </a:p>
          <a:p>
            <a:pPr>
              <a:spcAft>
                <a:spcPts val="200"/>
              </a:spcAft>
              <a:tabLst>
                <a:tab pos="174530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	Some college, no degree – 19.8%</a:t>
            </a:r>
          </a:p>
          <a:p>
            <a:pPr>
              <a:spcAft>
                <a:spcPts val="200"/>
              </a:spcAft>
              <a:tabLst>
                <a:tab pos="174530" algn="l"/>
              </a:tabLst>
            </a:pPr>
            <a:r>
              <a:rPr lang="en-US" sz="700" b="1" dirty="0">
                <a:latin typeface="Calibri" panose="020F0502020204030204" pitchFamily="34" charset="0"/>
                <a:cs typeface="Calibri" panose="020F0502020204030204" pitchFamily="34" charset="0"/>
              </a:rPr>
              <a:t>	High School or equivalent – 88.9%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9DC31FF-AB62-3529-C3F2-82355BC82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363957"/>
              </p:ext>
            </p:extLst>
          </p:nvPr>
        </p:nvGraphicFramePr>
        <p:xfrm>
          <a:off x="654345" y="5753611"/>
          <a:ext cx="5555086" cy="257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584E85-20B5-2B8B-47FF-AABC58852203}"/>
              </a:ext>
            </a:extLst>
          </p:cNvPr>
          <p:cNvSpPr txBox="1"/>
          <p:nvPr/>
        </p:nvSpPr>
        <p:spPr>
          <a:xfrm>
            <a:off x="655214" y="3224703"/>
            <a:ext cx="2552700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3" i="1" dirty="0">
                <a:latin typeface="Calibri" panose="020F0502020204030204" pitchFamily="34" charset="0"/>
                <a:cs typeface="Calibri" panose="020F0502020204030204" pitchFamily="34" charset="0"/>
              </a:rPr>
              <a:t>Source: U.S. Census Bureau, Quick Facts, ACS 5-year estimates (V2023).</a:t>
            </a:r>
            <a:endParaRPr lang="en-US" sz="563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7547D1-5EE9-FE08-09FD-46E5A1E7E721}"/>
              </a:ext>
            </a:extLst>
          </p:cNvPr>
          <p:cNvSpPr/>
          <p:nvPr/>
        </p:nvSpPr>
        <p:spPr>
          <a:xfrm>
            <a:off x="2972357" y="4990784"/>
            <a:ext cx="3211054" cy="62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CD6849-4454-D70D-BFEC-2E1A5DD0C576}"/>
              </a:ext>
            </a:extLst>
          </p:cNvPr>
          <p:cNvSpPr txBox="1"/>
          <p:nvPr/>
        </p:nvSpPr>
        <p:spPr>
          <a:xfrm>
            <a:off x="3040923" y="5022881"/>
            <a:ext cx="3029316" cy="574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HOME VALUES</a:t>
            </a:r>
          </a:p>
          <a:p>
            <a:pPr>
              <a:spcAft>
                <a:spcPts val="200"/>
              </a:spcAft>
            </a:pP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Median Home Value – $188,700 (of owner-occupied units)</a:t>
            </a:r>
          </a:p>
          <a:p>
            <a:pPr>
              <a:spcAft>
                <a:spcPts val="200"/>
              </a:spcAft>
            </a:pP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Average Home Value – $245,235</a:t>
            </a:r>
          </a:p>
        </p:txBody>
      </p:sp>
      <p:pic>
        <p:nvPicPr>
          <p:cNvPr id="23" name="Graphic 22" descr="Graduation cap with solid fill">
            <a:extLst>
              <a:ext uri="{FF2B5EF4-FFF2-40B4-BE49-F238E27FC236}">
                <a16:creationId xmlns:a16="http://schemas.microsoft.com/office/drawing/2014/main" id="{CAAE59A2-610B-AA7F-A3E6-0EF6B9875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7753" y="2430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0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D8B3F-93A4-0EC6-F968-E5749B4EE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C90ECE-2471-CC04-0C25-E21E4A29A6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48623"/>
              </p:ext>
            </p:extLst>
          </p:nvPr>
        </p:nvGraphicFramePr>
        <p:xfrm>
          <a:off x="380012" y="5699939"/>
          <a:ext cx="39152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3868AE3-0B75-8942-A2FB-C7B34C89AABB}"/>
              </a:ext>
            </a:extLst>
          </p:cNvPr>
          <p:cNvSpPr/>
          <p:nvPr/>
        </p:nvSpPr>
        <p:spPr>
          <a:xfrm>
            <a:off x="754858" y="4509297"/>
            <a:ext cx="2064541" cy="6723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118518" algn="l"/>
              </a:tabLst>
            </a:pPr>
            <a:r>
              <a:rPr lang="en-US" sz="92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EDUCATIONAL ATTAINMENT</a:t>
            </a:r>
          </a:p>
          <a:p>
            <a:pPr>
              <a:spcAft>
                <a:spcPts val="200"/>
              </a:spcAft>
              <a:tabLst>
                <a:tab pos="236225" algn="l"/>
                <a:tab pos="349061" algn="l"/>
              </a:tabLst>
            </a:pPr>
            <a:r>
              <a:rPr lang="en-US" sz="563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614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25 years &amp; up – 21,052</a:t>
            </a:r>
          </a:p>
          <a:p>
            <a:pPr>
              <a:spcAft>
                <a:spcPts val="200"/>
              </a:spcAft>
              <a:tabLst>
                <a:tab pos="236225" algn="l"/>
                <a:tab pos="349061" algn="l"/>
              </a:tabLst>
            </a:pPr>
            <a:r>
              <a:rPr lang="en-US" sz="614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Bachelor’s Degree or higher – 21.0%</a:t>
            </a:r>
          </a:p>
          <a:p>
            <a:pPr>
              <a:spcAft>
                <a:spcPts val="200"/>
              </a:spcAft>
              <a:tabLst>
                <a:tab pos="236225" algn="l"/>
                <a:tab pos="349061" algn="l"/>
              </a:tabLst>
            </a:pPr>
            <a:r>
              <a:rPr lang="en-US" sz="614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Some College, no degree – 23.4%</a:t>
            </a:r>
          </a:p>
          <a:p>
            <a:pPr>
              <a:spcAft>
                <a:spcPts val="200"/>
              </a:spcAft>
              <a:tabLst>
                <a:tab pos="236225" algn="l"/>
                <a:tab pos="349061" algn="l"/>
              </a:tabLst>
            </a:pPr>
            <a:r>
              <a:rPr lang="en-US" sz="614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High School or equivalent – 88.8%</a:t>
            </a:r>
            <a:endParaRPr lang="en-US" sz="716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E8EDE3-8E2B-700C-4A65-4621A8D263C5}"/>
              </a:ext>
            </a:extLst>
          </p:cNvPr>
          <p:cNvSpPr/>
          <p:nvPr/>
        </p:nvSpPr>
        <p:spPr>
          <a:xfrm>
            <a:off x="758544" y="2422916"/>
            <a:ext cx="2060856" cy="10060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0" dirty="0">
              <a:solidFill>
                <a:schemeClr val="tx1"/>
              </a:solidFill>
            </a:endParaRPr>
          </a:p>
        </p:txBody>
      </p:sp>
      <p:sp>
        <p:nvSpPr>
          <p:cNvPr id="5" name="Text Box 368">
            <a:extLst>
              <a:ext uri="{FF2B5EF4-FFF2-40B4-BE49-F238E27FC236}">
                <a16:creationId xmlns:a16="http://schemas.microsoft.com/office/drawing/2014/main" id="{B20AA278-533A-28F6-4F89-AEDCDE6660C2}"/>
              </a:ext>
            </a:extLst>
          </p:cNvPr>
          <p:cNvSpPr txBox="1"/>
          <p:nvPr/>
        </p:nvSpPr>
        <p:spPr>
          <a:xfrm>
            <a:off x="645702" y="1447800"/>
            <a:ext cx="5638800" cy="685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46759" tIns="23380" rIns="46759" bIns="233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512"/>
              </a:spcAft>
            </a:pPr>
            <a:r>
              <a:rPr lang="en-US" sz="3600" b="1" spc="-38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Polk</a:t>
            </a:r>
            <a:r>
              <a:rPr lang="en-US" sz="3600" b="1" dirty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3600" b="1" spc="-38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County</a:t>
            </a:r>
            <a:r>
              <a:rPr lang="en-US" sz="3600" b="1" dirty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3600" b="1" spc="-38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Demographics</a:t>
            </a:r>
          </a:p>
        </p:txBody>
      </p:sp>
      <p:grpSp>
        <p:nvGrpSpPr>
          <p:cNvPr id="8" name="Google Shape;11538;p73">
            <a:extLst>
              <a:ext uri="{FF2B5EF4-FFF2-40B4-BE49-F238E27FC236}">
                <a16:creationId xmlns:a16="http://schemas.microsoft.com/office/drawing/2014/main" id="{FE09337C-B69F-381C-7E6C-036439D1CB70}"/>
              </a:ext>
            </a:extLst>
          </p:cNvPr>
          <p:cNvGrpSpPr/>
          <p:nvPr/>
        </p:nvGrpSpPr>
        <p:grpSpPr>
          <a:xfrm>
            <a:off x="2739899" y="3316653"/>
            <a:ext cx="209420" cy="279966"/>
            <a:chOff x="6679825" y="2693700"/>
            <a:chExt cx="257875" cy="258575"/>
          </a:xfrm>
        </p:grpSpPr>
        <p:sp>
          <p:nvSpPr>
            <p:cNvPr id="9" name="Google Shape;11539;p73">
              <a:extLst>
                <a:ext uri="{FF2B5EF4-FFF2-40B4-BE49-F238E27FC236}">
                  <a16:creationId xmlns:a16="http://schemas.microsoft.com/office/drawing/2014/main" id="{7A4FE638-3F31-BE1F-7A2F-4FBD1B9B30D2}"/>
                </a:ext>
              </a:extLst>
            </p:cNvPr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46751" tIns="46751" rIns="46751" bIns="46751" anchor="ctr" anchorCtr="0">
              <a:noAutofit/>
            </a:bodyPr>
            <a:lstStyle/>
            <a:p>
              <a:endParaRPr sz="920"/>
            </a:p>
          </p:txBody>
        </p:sp>
        <p:sp>
          <p:nvSpPr>
            <p:cNvPr id="10" name="Google Shape;11540;p73">
              <a:extLst>
                <a:ext uri="{FF2B5EF4-FFF2-40B4-BE49-F238E27FC236}">
                  <a16:creationId xmlns:a16="http://schemas.microsoft.com/office/drawing/2014/main" id="{25CDB5A8-4486-91C1-0AEF-535972DF6C77}"/>
                </a:ext>
              </a:extLst>
            </p:cNvPr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46751" tIns="46751" rIns="46751" bIns="46751" anchor="ctr" anchorCtr="0">
              <a:noAutofit/>
            </a:bodyPr>
            <a:lstStyle/>
            <a:p>
              <a:endParaRPr sz="92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ABBFC89-77C4-5EBC-C196-084C2A8FD5E7}"/>
              </a:ext>
            </a:extLst>
          </p:cNvPr>
          <p:cNvSpPr txBox="1"/>
          <p:nvPr/>
        </p:nvSpPr>
        <p:spPr>
          <a:xfrm>
            <a:off x="755661" y="2438400"/>
            <a:ext cx="1977742" cy="23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" b="1" dirty="0">
                <a:latin typeface="Calibri" panose="020F0502020204030204" pitchFamily="34" charset="0"/>
                <a:cs typeface="Calibri" panose="020F0502020204030204" pitchFamily="34" charset="0"/>
              </a:rPr>
              <a:t>POPULATION – 32,780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73A7DD-D52F-30BF-DD11-1EC52482CA64}"/>
              </a:ext>
            </a:extLst>
          </p:cNvPr>
          <p:cNvSpPr txBox="1"/>
          <p:nvPr/>
        </p:nvSpPr>
        <p:spPr>
          <a:xfrm>
            <a:off x="686654" y="3429000"/>
            <a:ext cx="2666146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" b="1" dirty="0">
                <a:latin typeface="Calibri" panose="020F0502020204030204" pitchFamily="34" charset="0"/>
                <a:cs typeface="Calibri" panose="020F0502020204030204" pitchFamily="34" charset="0"/>
              </a:rPr>
              <a:t>POVERTY INDICATORS</a:t>
            </a:r>
            <a:endParaRPr lang="en-US" sz="61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600" b="1" dirty="0">
                <a:latin typeface="Calibri" panose="020F0502020204030204" pitchFamily="34" charset="0"/>
                <a:cs typeface="Calibri" panose="020F0502020204030204" pitchFamily="34" charset="0"/>
              </a:rPr>
              <a:t>Poverty Rate – 17.9% (total)</a:t>
            </a:r>
          </a:p>
          <a:p>
            <a:pPr>
              <a:spcAft>
                <a:spcPts val="200"/>
              </a:spcAft>
              <a:tabLst>
                <a:tab pos="236225" algn="l"/>
              </a:tabLst>
            </a:pP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      	</a:t>
            </a:r>
            <a:r>
              <a:rPr lang="en-US" sz="600" b="1" dirty="0">
                <a:latin typeface="Calibri" panose="020F0502020204030204" pitchFamily="34" charset="0"/>
                <a:cs typeface="Calibri" panose="020F0502020204030204" pitchFamily="34" charset="0"/>
              </a:rPr>
              <a:t>Children under 18 in poverty – 22.6%</a:t>
            </a:r>
          </a:p>
          <a:p>
            <a:pPr>
              <a:spcAft>
                <a:spcPts val="200"/>
              </a:spcAft>
              <a:tabLst>
                <a:tab pos="236225" algn="l"/>
              </a:tabLst>
            </a:pPr>
            <a:r>
              <a:rPr lang="en-US" sz="600" b="1" dirty="0">
                <a:latin typeface="Calibri" panose="020F0502020204030204" pitchFamily="34" charset="0"/>
                <a:cs typeface="Calibri" panose="020F0502020204030204" pitchFamily="34" charset="0"/>
              </a:rPr>
              <a:t>      	Ages 18 to 64 in poverty – 17.4%</a:t>
            </a:r>
          </a:p>
          <a:p>
            <a:pPr>
              <a:spcAft>
                <a:spcPts val="200"/>
              </a:spcAft>
              <a:tabLst>
                <a:tab pos="236225" algn="l"/>
              </a:tabLst>
            </a:pPr>
            <a:r>
              <a:rPr lang="en-US" sz="600" b="1" dirty="0">
                <a:latin typeface="Calibri" panose="020F0502020204030204" pitchFamily="34" charset="0"/>
                <a:cs typeface="Calibri" panose="020F0502020204030204" pitchFamily="34" charset="0"/>
              </a:rPr>
              <a:t>	Seniors (65 and over) in poverty – 13.2%</a:t>
            </a:r>
          </a:p>
          <a:p>
            <a:endParaRPr lang="en-US" sz="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600" b="1" dirty="0">
                <a:latin typeface="Calibri" panose="020F0502020204030204" pitchFamily="34" charset="0"/>
                <a:cs typeface="Calibri" panose="020F0502020204030204" pitchFamily="34" charset="0"/>
              </a:rPr>
              <a:t>Civilian noninstitutionalized population – 31,661 (1,456 live in group quarters)</a:t>
            </a:r>
          </a:p>
          <a:p>
            <a:pPr>
              <a:spcAft>
                <a:spcPts val="200"/>
              </a:spcAft>
              <a:tabLst>
                <a:tab pos="236225" algn="l"/>
              </a:tabLst>
            </a:pPr>
            <a:r>
              <a:rPr lang="en-US" sz="600" b="1" dirty="0">
                <a:latin typeface="Calibri" panose="020F0502020204030204" pitchFamily="34" charset="0"/>
                <a:cs typeface="Calibri" panose="020F0502020204030204" pitchFamily="34" charset="0"/>
              </a:rPr>
              <a:t>	Ages 18 and below: 8,006; those without insurance – 14.9%</a:t>
            </a:r>
          </a:p>
          <a:p>
            <a:pPr>
              <a:spcAft>
                <a:spcPts val="200"/>
              </a:spcAft>
              <a:tabLst>
                <a:tab pos="236225" algn="l"/>
              </a:tabLst>
            </a:pPr>
            <a:r>
              <a:rPr lang="en-US" sz="600" b="1" dirty="0">
                <a:latin typeface="Calibri" panose="020F0502020204030204" pitchFamily="34" charset="0"/>
                <a:cs typeface="Calibri" panose="020F0502020204030204" pitchFamily="34" charset="0"/>
              </a:rPr>
              <a:t>	Ages 19 to 64: 18,068; those without insurance – 16.4%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D3007-3D04-F276-E7C7-42ECE6A722AA}"/>
              </a:ext>
            </a:extLst>
          </p:cNvPr>
          <p:cNvSpPr txBox="1"/>
          <p:nvPr/>
        </p:nvSpPr>
        <p:spPr>
          <a:xfrm>
            <a:off x="784568" y="3087214"/>
            <a:ext cx="2034831" cy="35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i="1" dirty="0">
                <a:latin typeface="Calibri" panose="020F0502020204030204" pitchFamily="34" charset="0"/>
                <a:cs typeface="Calibri" panose="020F0502020204030204" pitchFamily="34" charset="0"/>
              </a:rPr>
              <a:t>Source: U.S. Census Bureau, ACS 5-year estimates (V2023) (as of 7/1/2024); Missouri Census Data Center; ACS 2018-2022 for veterans.</a:t>
            </a:r>
            <a:endParaRPr lang="en-US" sz="5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E594A0-5826-5A8E-3135-0F7A89916066}"/>
              </a:ext>
            </a:extLst>
          </p:cNvPr>
          <p:cNvSpPr txBox="1"/>
          <p:nvPr/>
        </p:nvSpPr>
        <p:spPr>
          <a:xfrm>
            <a:off x="4267200" y="5443837"/>
            <a:ext cx="2070652" cy="2785763"/>
          </a:xfrm>
          <a:prstGeom prst="rect">
            <a:avLst/>
          </a:prstGeom>
          <a:pattFill prst="lgGrid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20" b="1" dirty="0">
                <a:latin typeface="Calibri" panose="020F0502020204030204" pitchFamily="34" charset="0"/>
                <a:cs typeface="Calibri" panose="020F0502020204030204" pitchFamily="34" charset="0"/>
              </a:rPr>
              <a:t>HOUSING &amp; OCCUPANCY</a:t>
            </a:r>
          </a:p>
          <a:p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Total Housing Units – 13,434</a:t>
            </a:r>
          </a:p>
          <a:p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Occupied Housing Units – 11,957</a:t>
            </a:r>
          </a:p>
          <a:p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Owner-occupied – 71.3%  (8,523)</a:t>
            </a:r>
          </a:p>
          <a:p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Renter-occupied – 28.7%  (3,434)</a:t>
            </a:r>
          </a:p>
          <a:p>
            <a:endParaRPr lang="en-US" sz="61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Median Home Value – $189,600</a:t>
            </a:r>
          </a:p>
          <a:p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Average Home Value – $244,583</a:t>
            </a:r>
          </a:p>
          <a:p>
            <a:endParaRPr lang="en-US" sz="61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Vacant Housing Units – 10.4%</a:t>
            </a:r>
          </a:p>
          <a:p>
            <a:endParaRPr lang="en-US" sz="61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Homeowner vacancy rate –  0.8</a:t>
            </a:r>
          </a:p>
          <a:p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Renter vacancy rate 4.3</a:t>
            </a:r>
          </a:p>
          <a:p>
            <a:endParaRPr lang="en-US" sz="61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No. of Bedrooms in Occupied </a:t>
            </a:r>
          </a:p>
          <a:p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Housing Units</a:t>
            </a:r>
          </a:p>
          <a:p>
            <a:pPr defTabSz="236225"/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	1 – 6.3%; </a:t>
            </a:r>
          </a:p>
          <a:p>
            <a:pPr defTabSz="236225"/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	2 or 3 – 74.3%; </a:t>
            </a:r>
          </a:p>
          <a:p>
            <a:pPr defTabSz="236225"/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	4 or more – 18.4%</a:t>
            </a:r>
          </a:p>
          <a:p>
            <a:pPr defTabSz="236225"/>
            <a:endParaRPr lang="en-US" sz="61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36225"/>
            <a:endParaRPr lang="en-US" sz="61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36225"/>
            <a:endParaRPr lang="en-US" sz="61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36225"/>
            <a:endParaRPr lang="en-US" sz="61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36225"/>
            <a:endParaRPr lang="en-US" sz="61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36225"/>
            <a:endParaRPr lang="en-US" sz="61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36225"/>
            <a:endParaRPr lang="en-US" sz="61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36225"/>
            <a:endParaRPr lang="en-US" sz="614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E5B87-E4F4-EF89-BD30-584970ABB48B}"/>
              </a:ext>
            </a:extLst>
          </p:cNvPr>
          <p:cNvSpPr txBox="1"/>
          <p:nvPr/>
        </p:nvSpPr>
        <p:spPr>
          <a:xfrm>
            <a:off x="5411984" y="6390363"/>
            <a:ext cx="1065016" cy="422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20" b="1" dirty="0">
                <a:latin typeface="Calibri" panose="020F0502020204030204" pitchFamily="34" charset="0"/>
                <a:cs typeface="Calibri" panose="020F0502020204030204" pitchFamily="34" charset="0"/>
              </a:rPr>
              <a:t>HOUSEHOLDS</a:t>
            </a:r>
            <a:endParaRPr lang="en-US" sz="716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1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No. of Households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324A89-BDDA-CF36-C8CA-7BAAB7CDF2FD}"/>
              </a:ext>
            </a:extLst>
          </p:cNvPr>
          <p:cNvSpPr txBox="1"/>
          <p:nvPr/>
        </p:nvSpPr>
        <p:spPr>
          <a:xfrm>
            <a:off x="3722242" y="5181600"/>
            <a:ext cx="2559086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i="1" dirty="0">
                <a:latin typeface="Calibri" panose="020F0502020204030204" pitchFamily="34" charset="0"/>
                <a:cs typeface="Calibri" panose="020F0502020204030204" pitchFamily="34" charset="0"/>
              </a:rPr>
              <a:t>Source: Missouri Census Data Center, Missouri County Fact Sheet for Polk County (2025) (Population by select age cohorts (as of July 1, 2024)).</a:t>
            </a:r>
            <a:endParaRPr lang="en-US" sz="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45F9A9-B449-EB75-C2D8-9109F352E369}"/>
              </a:ext>
            </a:extLst>
          </p:cNvPr>
          <p:cNvSpPr txBox="1"/>
          <p:nvPr/>
        </p:nvSpPr>
        <p:spPr>
          <a:xfrm>
            <a:off x="440729" y="8514615"/>
            <a:ext cx="3737732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i="1" dirty="0">
                <a:latin typeface="Calibri" panose="020F0502020204030204" pitchFamily="34" charset="0"/>
                <a:cs typeface="Calibri" panose="020F0502020204030204" pitchFamily="34" charset="0"/>
              </a:rPr>
              <a:t>Sources: U.S. Census Bureau, American Community Survey, 2019-2023 (unless otherwise stated).</a:t>
            </a:r>
            <a:endParaRPr lang="en-US" sz="563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C49A7D-CAFE-3D82-A4B8-15F2363B839E}"/>
              </a:ext>
            </a:extLst>
          </p:cNvPr>
          <p:cNvSpPr/>
          <p:nvPr/>
        </p:nvSpPr>
        <p:spPr>
          <a:xfrm>
            <a:off x="5535299" y="6805073"/>
            <a:ext cx="575113" cy="255356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b="1" dirty="0">
                <a:solidFill>
                  <a:schemeClr val="bg1">
                    <a:lumMod val="95000"/>
                  </a:schemeClr>
                </a:solidFill>
                <a:cs typeface="Calibri" panose="020F0502020204030204" pitchFamily="34" charset="0"/>
              </a:rPr>
              <a:t>11,957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59A69-875C-EFC0-63CC-A08604681F2F}"/>
              </a:ext>
            </a:extLst>
          </p:cNvPr>
          <p:cNvSpPr txBox="1"/>
          <p:nvPr/>
        </p:nvSpPr>
        <p:spPr>
          <a:xfrm>
            <a:off x="5295493" y="7087828"/>
            <a:ext cx="1065017" cy="1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Median Household Income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02F58E-3F7E-9CD8-55FA-2A813A357EB4}"/>
              </a:ext>
            </a:extLst>
          </p:cNvPr>
          <p:cNvSpPr txBox="1"/>
          <p:nvPr/>
        </p:nvSpPr>
        <p:spPr>
          <a:xfrm>
            <a:off x="1851368" y="2609682"/>
            <a:ext cx="993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" b="1" dirty="0"/>
              <a:t>M</a:t>
            </a:r>
            <a:r>
              <a:rPr lang="en-US" sz="600" b="1" dirty="0">
                <a:solidFill>
                  <a:schemeClr val="tx1"/>
                </a:solidFill>
              </a:rPr>
              <a:t>ale	16,258</a:t>
            </a:r>
          </a:p>
          <a:p>
            <a:pPr algn="just"/>
            <a:r>
              <a:rPr lang="en-US" sz="600" b="1" dirty="0"/>
              <a:t>Fem</a:t>
            </a:r>
            <a:r>
              <a:rPr lang="en-US" sz="600" b="1" dirty="0">
                <a:solidFill>
                  <a:schemeClr val="tx1"/>
                </a:solidFill>
              </a:rPr>
              <a:t>ale 	16,521</a:t>
            </a:r>
          </a:p>
          <a:p>
            <a:pPr algn="just"/>
            <a:endParaRPr lang="en-US" sz="600" b="1" dirty="0"/>
          </a:p>
          <a:p>
            <a:r>
              <a:rPr lang="en-US" sz="600" b="1" dirty="0">
                <a:solidFill>
                  <a:schemeClr val="tx1"/>
                </a:solidFill>
              </a:rPr>
              <a:t>Veterans           4.7% (residents, ages 18-64)   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9C7805-0F66-6D51-9A9D-15FDE7C777E3}"/>
              </a:ext>
            </a:extLst>
          </p:cNvPr>
          <p:cNvSpPr/>
          <p:nvPr/>
        </p:nvSpPr>
        <p:spPr>
          <a:xfrm>
            <a:off x="5504232" y="7294439"/>
            <a:ext cx="609600" cy="2161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2"/>
                </a:solidFill>
              </a:rPr>
              <a:t>$56,686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BCD6EA-276D-13E3-DB40-949962818FBE}"/>
              </a:ext>
            </a:extLst>
          </p:cNvPr>
          <p:cNvSpPr txBox="1"/>
          <p:nvPr/>
        </p:nvSpPr>
        <p:spPr>
          <a:xfrm>
            <a:off x="689593" y="5181600"/>
            <a:ext cx="297612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i="1" dirty="0"/>
              <a:t>Source: U.S. Census Bureau, ACS 2019-2023 5-year estimates (unless otherwise stated).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51153-9C8C-7F2B-D4B2-31D7996BA599}"/>
              </a:ext>
            </a:extLst>
          </p:cNvPr>
          <p:cNvSpPr txBox="1"/>
          <p:nvPr/>
        </p:nvSpPr>
        <p:spPr>
          <a:xfrm>
            <a:off x="895772" y="2618451"/>
            <a:ext cx="955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" b="1" dirty="0"/>
              <a:t>Under 5	6.3%</a:t>
            </a:r>
          </a:p>
          <a:p>
            <a:pPr algn="just"/>
            <a:r>
              <a:rPr lang="en-US" sz="600" b="1" dirty="0"/>
              <a:t>Under 18	23.2%</a:t>
            </a:r>
          </a:p>
          <a:p>
            <a:pPr algn="just"/>
            <a:r>
              <a:rPr lang="en-US" sz="600" b="1" dirty="0"/>
              <a:t>18 to 64 	58.1%</a:t>
            </a:r>
          </a:p>
          <a:p>
            <a:pPr algn="just"/>
            <a:r>
              <a:rPr lang="en-US" sz="600" b="1" dirty="0"/>
              <a:t>65 &amp; over	18.7%</a:t>
            </a:r>
          </a:p>
          <a:p>
            <a:pPr algn="just"/>
            <a:r>
              <a:rPr lang="en-US" sz="600" b="1" dirty="0"/>
              <a:t>Projected 2030: 40,139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96FA40-5A51-0D35-393C-564AF409D4DC}"/>
              </a:ext>
            </a:extLst>
          </p:cNvPr>
          <p:cNvSpPr txBox="1"/>
          <p:nvPr/>
        </p:nvSpPr>
        <p:spPr>
          <a:xfrm>
            <a:off x="428210" y="5340111"/>
            <a:ext cx="335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of Owner-Occupied Homes in Polk County, by percentage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95364A4B-A6F3-329C-B164-53A4A6A31E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059032"/>
              </p:ext>
            </p:extLst>
          </p:nvPr>
        </p:nvGraphicFramePr>
        <p:xfrm>
          <a:off x="3105131" y="1795719"/>
          <a:ext cx="3599037" cy="348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5EDD6C-25DA-1645-2AD8-C323976F2179}"/>
              </a:ext>
            </a:extLst>
          </p:cNvPr>
          <p:cNvSpPr txBox="1"/>
          <p:nvPr/>
        </p:nvSpPr>
        <p:spPr>
          <a:xfrm>
            <a:off x="5406760" y="7548848"/>
            <a:ext cx="994040" cy="1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4" b="1" dirty="0">
                <a:latin typeface="Calibri" panose="020F0502020204030204" pitchFamily="34" charset="0"/>
                <a:cs typeface="Calibri" panose="020F0502020204030204" pitchFamily="34" charset="0"/>
              </a:rPr>
              <a:t>Per Capita Income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E22614-C650-5F57-FE68-63504E77C08A}"/>
              </a:ext>
            </a:extLst>
          </p:cNvPr>
          <p:cNvSpPr/>
          <p:nvPr/>
        </p:nvSpPr>
        <p:spPr>
          <a:xfrm>
            <a:off x="5504232" y="7747896"/>
            <a:ext cx="644013" cy="26197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2"/>
                </a:solidFill>
              </a:rPr>
              <a:t>$28,199</a:t>
            </a:r>
          </a:p>
        </p:txBody>
      </p:sp>
    </p:spTree>
    <p:extLst>
      <p:ext uri="{BB962C8B-B14F-4D97-AF65-F5344CB8AC3E}">
        <p14:creationId xmlns:p14="http://schemas.microsoft.com/office/powerpoint/2010/main" val="176773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740451"/>
              </p:ext>
            </p:extLst>
          </p:nvPr>
        </p:nvGraphicFramePr>
        <p:xfrm>
          <a:off x="457201" y="2590800"/>
          <a:ext cx="5943600" cy="584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B90E42-F3FB-1723-1149-9A4F5C0A7146}"/>
              </a:ext>
            </a:extLst>
          </p:cNvPr>
          <p:cNvSpPr txBox="1"/>
          <p:nvPr/>
        </p:nvSpPr>
        <p:spPr>
          <a:xfrm>
            <a:off x="609600" y="148726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38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Economic Indicators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FFE50-CFE5-091E-592B-B08DF4A71D03}"/>
              </a:ext>
            </a:extLst>
          </p:cNvPr>
          <p:cNvSpPr txBox="1"/>
          <p:nvPr/>
        </p:nvSpPr>
        <p:spPr>
          <a:xfrm>
            <a:off x="1600200" y="8686800"/>
            <a:ext cx="3352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 </a:t>
            </a:r>
            <a:r>
              <a:rPr lang="en-US" sz="800" i="1" dirty="0">
                <a:cs typeface="Calibri" panose="020F0502020204030204" pitchFamily="34" charset="0"/>
              </a:rPr>
              <a:t>Source: U.S. Census Bureau, American Community Survey, 5-year estimates.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0134B-0FD9-2267-6DE3-FD5ABA921C4F}"/>
              </a:ext>
            </a:extLst>
          </p:cNvPr>
          <p:cNvSpPr txBox="1"/>
          <p:nvPr/>
        </p:nvSpPr>
        <p:spPr>
          <a:xfrm>
            <a:off x="1814873" y="2398011"/>
            <a:ext cx="32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-38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Annual Household Income</a:t>
            </a:r>
          </a:p>
        </p:txBody>
      </p:sp>
    </p:spTree>
    <p:extLst>
      <p:ext uri="{BB962C8B-B14F-4D97-AF65-F5344CB8AC3E}">
        <p14:creationId xmlns:p14="http://schemas.microsoft.com/office/powerpoint/2010/main" val="1351107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9A80CAD8-30B9-6E1E-515C-AD09747A561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82630148"/>
                  </p:ext>
                </p:extLst>
              </p:nvPr>
            </p:nvGraphicFramePr>
            <p:xfrm>
              <a:off x="609600" y="2623066"/>
              <a:ext cx="5715000" cy="263473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9A80CAD8-30B9-6E1E-515C-AD09747A56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2623066"/>
                <a:ext cx="5715000" cy="2634734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C771381-5ADC-1CE7-1F8C-CF0CFA128B3C}"/>
              </a:ext>
            </a:extLst>
          </p:cNvPr>
          <p:cNvSpPr txBox="1"/>
          <p:nvPr/>
        </p:nvSpPr>
        <p:spPr>
          <a:xfrm>
            <a:off x="609600" y="2286000"/>
            <a:ext cx="593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Income range per household, as a percentage </a:t>
            </a:r>
          </a:p>
        </p:txBody>
      </p:sp>
      <p:sp>
        <p:nvSpPr>
          <p:cNvPr id="3" name="Text Box 368">
            <a:extLst>
              <a:ext uri="{FF2B5EF4-FFF2-40B4-BE49-F238E27FC236}">
                <a16:creationId xmlns:a16="http://schemas.microsoft.com/office/drawing/2014/main" id="{449BC48F-424B-EA8D-5DD6-A5E6481F3FC7}"/>
              </a:ext>
            </a:extLst>
          </p:cNvPr>
          <p:cNvSpPr txBox="1"/>
          <p:nvPr/>
        </p:nvSpPr>
        <p:spPr>
          <a:xfrm>
            <a:off x="651933" y="1442766"/>
            <a:ext cx="5638800" cy="685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46759" tIns="23380" rIns="46759" bIns="233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512"/>
              </a:spcAft>
            </a:pPr>
            <a:r>
              <a:rPr lang="en-US" sz="3600" b="1" spc="-38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Polk</a:t>
            </a:r>
            <a:r>
              <a:rPr lang="en-US" sz="2800" b="1" dirty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3600" b="1" spc="-38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County</a:t>
            </a:r>
            <a:r>
              <a:rPr lang="en-US" sz="2800" b="1" dirty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en-US" sz="3600" b="1" spc="-38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Households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2CC189-5163-B821-81E3-6DDA704B2C15}"/>
              </a:ext>
            </a:extLst>
          </p:cNvPr>
          <p:cNvGrpSpPr/>
          <p:nvPr/>
        </p:nvGrpSpPr>
        <p:grpSpPr>
          <a:xfrm>
            <a:off x="304800" y="5715367"/>
            <a:ext cx="6400799" cy="3352433"/>
            <a:chOff x="304800" y="5364033"/>
            <a:chExt cx="6400799" cy="335243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3EACCD-58DF-6B49-ACC9-E768A2B95483}"/>
                </a:ext>
              </a:extLst>
            </p:cNvPr>
            <p:cNvSpPr/>
            <p:nvPr/>
          </p:nvSpPr>
          <p:spPr>
            <a:xfrm>
              <a:off x="304800" y="5761811"/>
              <a:ext cx="6400799" cy="2954655"/>
            </a:xfrm>
            <a:prstGeom prst="rect">
              <a:avLst/>
            </a:prstGeom>
            <a:noFill/>
          </p:spPr>
          <p:txBody>
            <a:bodyPr wrap="square" lIns="91440" tIns="45720" rIns="91440" bIns="45720" numCol="2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14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	</a:t>
              </a:r>
              <a:r>
                <a:rPr lang="en-US" sz="1400" b="1" u="sng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Polk</a:t>
              </a:r>
              <a:r>
                <a:rPr lang="en-US" sz="1400" u="sng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u="sng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County</a:t>
              </a:r>
              <a:r>
                <a:rPr lang="en-US" sz="14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	</a:t>
              </a:r>
            </a:p>
            <a:p>
              <a:r>
                <a:rPr lang="en-US" sz="12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County population: 32,780</a:t>
              </a:r>
            </a:p>
            <a:p>
              <a:endParaRPr lang="en-US" sz="1200" dirty="0">
                <a:ln/>
                <a:solidFill>
                  <a:schemeClr val="tx2"/>
                </a:solidFill>
                <a:latin typeface="Arial Narrow" panose="020B0606020202030204" pitchFamily="34" charset="0"/>
              </a:endParaRPr>
            </a:p>
            <a:p>
              <a:r>
                <a:rPr lang="en-US" sz="12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# of Households: 11,957</a:t>
              </a:r>
            </a:p>
            <a:p>
              <a:r>
                <a:rPr lang="en-US" sz="12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Median household income: $56,686</a:t>
              </a:r>
            </a:p>
            <a:p>
              <a:r>
                <a:rPr lang="en-US" sz="12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Per capita income in past 12 months: $28,199</a:t>
              </a:r>
            </a:p>
            <a:p>
              <a:r>
                <a:rPr lang="en-US" sz="12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Persons in poverty: 14.6%</a:t>
              </a:r>
            </a:p>
            <a:p>
              <a:r>
                <a:rPr lang="en-US" sz="12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In civilian labor force, total, 16 years+: 55.6%</a:t>
              </a:r>
            </a:p>
            <a:p>
              <a:r>
                <a:rPr lang="en-US" sz="12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Persons with no health insurance, &lt;65: 13.1%</a:t>
              </a:r>
            </a:p>
            <a:p>
              <a:endParaRPr lang="en-US" sz="1200" dirty="0">
                <a:ln/>
                <a:solidFill>
                  <a:schemeClr val="tx2"/>
                </a:solidFill>
                <a:latin typeface="Arial Narrow" panose="020B0606020202030204" pitchFamily="34" charset="0"/>
              </a:endParaRPr>
            </a:p>
            <a:p>
              <a:endParaRPr lang="en-US" sz="1200" dirty="0">
                <a:ln/>
                <a:solidFill>
                  <a:schemeClr val="tx2"/>
                </a:solidFill>
                <a:latin typeface="Arial Narrow" panose="020B0606020202030204" pitchFamily="34" charset="0"/>
              </a:endParaRPr>
            </a:p>
            <a:p>
              <a:endParaRPr lang="en-US" sz="1200" dirty="0">
                <a:ln/>
                <a:solidFill>
                  <a:schemeClr val="tx2"/>
                </a:solidFill>
                <a:latin typeface="Arial Narrow" panose="020B0606020202030204" pitchFamily="34" charset="0"/>
              </a:endParaRPr>
            </a:p>
            <a:p>
              <a:endParaRPr lang="en-US" sz="1200" dirty="0">
                <a:ln/>
                <a:solidFill>
                  <a:schemeClr val="tx2"/>
                </a:solidFill>
                <a:latin typeface="Arial Narrow" panose="020B0606020202030204" pitchFamily="34" charset="0"/>
              </a:endParaRPr>
            </a:p>
            <a:p>
              <a:endParaRPr lang="en-US" sz="1200" dirty="0">
                <a:ln/>
                <a:solidFill>
                  <a:schemeClr val="tx2"/>
                </a:solidFill>
                <a:latin typeface="Arial Narrow" panose="020B0606020202030204" pitchFamily="34" charset="0"/>
              </a:endParaRPr>
            </a:p>
            <a:p>
              <a:endParaRPr lang="en-US" sz="1200" dirty="0">
                <a:ln/>
                <a:solidFill>
                  <a:schemeClr val="tx2"/>
                </a:solidFill>
                <a:latin typeface="Arial Narrow" panose="020B0606020202030204" pitchFamily="34" charset="0"/>
              </a:endParaRPr>
            </a:p>
            <a:p>
              <a:r>
                <a:rPr lang="en-US" sz="1400" b="1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		</a:t>
              </a:r>
              <a:r>
                <a:rPr lang="en-US" sz="1400" b="1" u="sng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Bolivar</a:t>
              </a:r>
            </a:p>
            <a:p>
              <a:r>
                <a:rPr lang="en-US" sz="12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City population: 11,338 (pop. Est. July 1, 2023, (V2023))</a:t>
              </a:r>
            </a:p>
            <a:p>
              <a:r>
                <a:rPr lang="en-US" sz="12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# of Households: 4,219</a:t>
              </a:r>
            </a:p>
            <a:p>
              <a:r>
                <a:rPr lang="en-US" sz="12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Median household income: $44,603</a:t>
              </a:r>
            </a:p>
            <a:p>
              <a:r>
                <a:rPr lang="en-US" sz="12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Per capita income in past 12 months: $24,723</a:t>
              </a:r>
            </a:p>
            <a:p>
              <a:r>
                <a:rPr lang="en-US" sz="12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Persons in poverty: 21.1%</a:t>
              </a:r>
            </a:p>
            <a:p>
              <a:r>
                <a:rPr lang="en-US" sz="12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In civilian labor force, total, 16 years+: 51.9%</a:t>
              </a:r>
            </a:p>
            <a:p>
              <a:r>
                <a:rPr lang="en-US" sz="12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Person with no health insurance, age&lt; 65: 15.6%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ACE7A11-E90E-9D9A-D27E-413A9D7A1041}"/>
                </a:ext>
              </a:extLst>
            </p:cNvPr>
            <p:cNvSpPr txBox="1"/>
            <p:nvPr/>
          </p:nvSpPr>
          <p:spPr>
            <a:xfrm>
              <a:off x="2744414" y="5364033"/>
              <a:ext cx="1521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n/>
                  <a:solidFill>
                    <a:schemeClr val="tx2"/>
                  </a:solidFill>
                  <a:latin typeface="Arial Narrow" panose="020B0606020202030204" pitchFamily="34" charset="0"/>
                </a:rPr>
                <a:t>Quick Facts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7834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12644</TotalTime>
  <Words>1991</Words>
  <Application>Microsoft Office PowerPoint</Application>
  <PresentationFormat>On-screen Show (4:3)</PresentationFormat>
  <Paragraphs>293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Arial Narrow</vt:lpstr>
      <vt:lpstr>Calibri</vt:lpstr>
      <vt:lpstr>Calibri Light</vt:lpstr>
      <vt:lpstr>Cambria</vt:lpstr>
      <vt:lpstr>Courier New</vt:lpstr>
      <vt:lpstr>Wingdings</vt:lpstr>
      <vt:lpstr>Retrospect</vt:lpstr>
      <vt:lpstr>EDP 2024 REVIEW  </vt:lpstr>
      <vt:lpstr>EDP Mission</vt:lpstr>
      <vt:lpstr>EDP Board of Directors</vt:lpstr>
      <vt:lpstr>Long-term Priorities</vt:lpstr>
      <vt:lpstr>What does Economic Development look like in Bolivar and Polk County?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Establishments &amp; Types of Jobs</vt:lpstr>
      <vt:lpstr>PowerPoint Presentation</vt:lpstr>
      <vt:lpstr>Polk County’s Gross Domestic Product</vt:lpstr>
      <vt:lpstr>What is a formal Economic Development Program?</vt:lpstr>
      <vt:lpstr>EDP would not be possible without our generous supporters. THANK YOU!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EDP  2022 REVIEW</dc:title>
  <dc:creator>Rebecca Baker</dc:creator>
  <cp:lastModifiedBy>Rebecca Baker</cp:lastModifiedBy>
  <cp:revision>86</cp:revision>
  <cp:lastPrinted>2025-04-02T14:08:04Z</cp:lastPrinted>
  <dcterms:created xsi:type="dcterms:W3CDTF">2023-08-17T19:27:05Z</dcterms:created>
  <dcterms:modified xsi:type="dcterms:W3CDTF">2025-04-10T15:04:26Z</dcterms:modified>
</cp:coreProperties>
</file>